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xlsx" ContentType="application/vnd.openxmlformats-officedocument.spreadsheetml.sheet"/>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charts/chart3.xml" ContentType="application/vnd.openxmlformats-officedocument.drawingml.chart+xml"/>
  <Override PartName="/ppt/theme/themeOverride2.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4.xml" ContentType="application/vnd.openxmlformats-officedocument.drawingml.chart+xml"/>
  <Override PartName="/ppt/notesSlides/notesSlide12.xml" ContentType="application/vnd.openxmlformats-officedocument.presentationml.notesSlide+xml"/>
  <Override PartName="/ppt/charts/chart5.xml" ContentType="application/vnd.openxmlformats-officedocument.drawingml.chart+xml"/>
  <Override PartName="/ppt/theme/themeOverride3.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45"/>
  </p:notesMasterIdLst>
  <p:handoutMasterIdLst>
    <p:handoutMasterId r:id="rId46"/>
  </p:handoutMasterIdLst>
  <p:sldIdLst>
    <p:sldId id="277" r:id="rId2"/>
    <p:sldId id="606" r:id="rId3"/>
    <p:sldId id="603" r:id="rId4"/>
    <p:sldId id="604" r:id="rId5"/>
    <p:sldId id="605" r:id="rId6"/>
    <p:sldId id="566" r:id="rId7"/>
    <p:sldId id="567" r:id="rId8"/>
    <p:sldId id="600" r:id="rId9"/>
    <p:sldId id="601" r:id="rId10"/>
    <p:sldId id="527" r:id="rId11"/>
    <p:sldId id="511" r:id="rId12"/>
    <p:sldId id="515" r:id="rId13"/>
    <p:sldId id="575" r:id="rId14"/>
    <p:sldId id="576" r:id="rId15"/>
    <p:sldId id="577" r:id="rId16"/>
    <p:sldId id="578" r:id="rId17"/>
    <p:sldId id="579" r:id="rId18"/>
    <p:sldId id="549" r:id="rId19"/>
    <p:sldId id="582" r:id="rId20"/>
    <p:sldId id="584" r:id="rId21"/>
    <p:sldId id="585" r:id="rId22"/>
    <p:sldId id="592" r:id="rId23"/>
    <p:sldId id="583" r:id="rId24"/>
    <p:sldId id="593" r:id="rId25"/>
    <p:sldId id="586" r:id="rId26"/>
    <p:sldId id="587" r:id="rId27"/>
    <p:sldId id="588" r:id="rId28"/>
    <p:sldId id="594" r:id="rId29"/>
    <p:sldId id="590" r:id="rId30"/>
    <p:sldId id="489" r:id="rId31"/>
    <p:sldId id="571" r:id="rId32"/>
    <p:sldId id="572" r:id="rId33"/>
    <p:sldId id="573" r:id="rId34"/>
    <p:sldId id="609" r:id="rId35"/>
    <p:sldId id="532" r:id="rId36"/>
    <p:sldId id="533" r:id="rId37"/>
    <p:sldId id="534" r:id="rId38"/>
    <p:sldId id="535" r:id="rId39"/>
    <p:sldId id="574" r:id="rId40"/>
    <p:sldId id="598" r:id="rId41"/>
    <p:sldId id="538" r:id="rId42"/>
    <p:sldId id="608" r:id="rId43"/>
    <p:sldId id="525" r:id="rId44"/>
  </p:sldIdLst>
  <p:sldSz cx="9144000" cy="6858000" type="screen4x3"/>
  <p:notesSz cx="6858000" cy="9144000"/>
  <p:custDataLst>
    <p:tags r:id="rId48"/>
  </p:custDataLst>
  <p:defaultTextStyle>
    <a:defPPr>
      <a:defRPr lang="en-US"/>
    </a:defPPr>
    <a:lvl1pPr algn="l" rtl="0" fontAlgn="base">
      <a:spcBef>
        <a:spcPct val="0"/>
      </a:spcBef>
      <a:spcAft>
        <a:spcPct val="0"/>
      </a:spcAft>
      <a:defRPr sz="2000" kern="1200">
        <a:solidFill>
          <a:schemeClr val="tx1"/>
        </a:solidFill>
        <a:latin typeface="Arial" charset="0"/>
        <a:ea typeface="ヒラギノ角ゴ Pro W3" charset="0"/>
        <a:cs typeface="ヒラギノ角ゴ Pro W3" charset="0"/>
      </a:defRPr>
    </a:lvl1pPr>
    <a:lvl2pPr marL="457200" algn="l" rtl="0" fontAlgn="base">
      <a:spcBef>
        <a:spcPct val="0"/>
      </a:spcBef>
      <a:spcAft>
        <a:spcPct val="0"/>
      </a:spcAft>
      <a:defRPr sz="2000" kern="1200">
        <a:solidFill>
          <a:schemeClr val="tx1"/>
        </a:solidFill>
        <a:latin typeface="Arial" charset="0"/>
        <a:ea typeface="ヒラギノ角ゴ Pro W3" charset="0"/>
        <a:cs typeface="ヒラギノ角ゴ Pro W3" charset="0"/>
      </a:defRPr>
    </a:lvl2pPr>
    <a:lvl3pPr marL="914400" algn="l" rtl="0" fontAlgn="base">
      <a:spcBef>
        <a:spcPct val="0"/>
      </a:spcBef>
      <a:spcAft>
        <a:spcPct val="0"/>
      </a:spcAft>
      <a:defRPr sz="2000" kern="1200">
        <a:solidFill>
          <a:schemeClr val="tx1"/>
        </a:solidFill>
        <a:latin typeface="Arial" charset="0"/>
        <a:ea typeface="ヒラギノ角ゴ Pro W3" charset="0"/>
        <a:cs typeface="ヒラギノ角ゴ Pro W3" charset="0"/>
      </a:defRPr>
    </a:lvl3pPr>
    <a:lvl4pPr marL="1371600" algn="l" rtl="0" fontAlgn="base">
      <a:spcBef>
        <a:spcPct val="0"/>
      </a:spcBef>
      <a:spcAft>
        <a:spcPct val="0"/>
      </a:spcAft>
      <a:defRPr sz="2000" kern="1200">
        <a:solidFill>
          <a:schemeClr val="tx1"/>
        </a:solidFill>
        <a:latin typeface="Arial" charset="0"/>
        <a:ea typeface="ヒラギノ角ゴ Pro W3" charset="0"/>
        <a:cs typeface="ヒラギノ角ゴ Pro W3" charset="0"/>
      </a:defRPr>
    </a:lvl4pPr>
    <a:lvl5pPr marL="1828800" algn="l" rtl="0" fontAlgn="base">
      <a:spcBef>
        <a:spcPct val="0"/>
      </a:spcBef>
      <a:spcAft>
        <a:spcPct val="0"/>
      </a:spcAft>
      <a:defRPr sz="20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20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20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20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2000" kern="1200">
        <a:solidFill>
          <a:schemeClr val="tx1"/>
        </a:solidFill>
        <a:latin typeface="Arial" charset="0"/>
        <a:ea typeface="ヒラギノ角ゴ Pro W3" charset="0"/>
        <a:cs typeface="ヒラギノ角ゴ Pro W3"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Butterworth"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29F"/>
    <a:srgbClr val="4D8826"/>
    <a:srgbClr val="000000"/>
    <a:srgbClr val="FAEB16"/>
    <a:srgbClr val="FFF66B"/>
    <a:srgbClr val="D6FF99"/>
    <a:srgbClr val="FFFCD5"/>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1026" autoAdjust="0"/>
  </p:normalViewPr>
  <p:slideViewPr>
    <p:cSldViewPr>
      <p:cViewPr varScale="1">
        <p:scale>
          <a:sx n="100" d="100"/>
          <a:sy n="100" d="100"/>
        </p:scale>
        <p:origin x="-360"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382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tags" Target="tags/tag1.xml"/><Relationship Id="rId4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 Id="rId3"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oleObject" Target="file:///C:\Alberto%2015\ICI%2015\Conferences\APSE\CE%20Int%20Log%20050712.xls" TargetMode="External"/></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file:///C:\Alberto%2010\ICI%2010\Conferences\APSE%2010\DSP%20results%20187%20completed%2008-11-09%20APSE.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64298743113497"/>
          <c:y val="0.0434783517082982"/>
          <c:w val="0.79153489693067"/>
          <c:h val="0.806116464919497"/>
        </c:manualLayout>
      </c:layout>
      <c:lineChart>
        <c:grouping val="standard"/>
        <c:varyColors val="0"/>
        <c:ser>
          <c:idx val="0"/>
          <c:order val="0"/>
          <c:tx>
            <c:strRef>
              <c:f>Sheet1!$A$2:$C$2</c:f>
              <c:strCache>
                <c:ptCount val="1"/>
                <c:pt idx="0">
                  <c:v>Total Served 287860 300153</c:v>
                </c:pt>
              </c:strCache>
            </c:strRef>
          </c:tx>
          <c:spPr>
            <a:ln w="76200">
              <a:solidFill>
                <a:srgbClr val="6711FF"/>
              </a:solidFill>
              <a:prstDash val="solid"/>
            </a:ln>
          </c:spPr>
          <c:marker>
            <c:symbol val="none"/>
          </c:marker>
          <c:cat>
            <c:numRef>
              <c:f>Sheet1!$D$1:$AA$1</c:f>
              <c:numCache>
                <c:formatCode>General</c:formatCode>
                <c:ptCount val="24"/>
                <c:pt idx="0">
                  <c:v>1990.0</c:v>
                </c:pt>
                <c:pt idx="3">
                  <c:v>1993.0</c:v>
                </c:pt>
                <c:pt idx="6">
                  <c:v>1996.0</c:v>
                </c:pt>
                <c:pt idx="9">
                  <c:v>1999.0</c:v>
                </c:pt>
                <c:pt idx="14">
                  <c:v>2004.0</c:v>
                </c:pt>
                <c:pt idx="18">
                  <c:v>2008.0</c:v>
                </c:pt>
                <c:pt idx="23">
                  <c:v>2013.0</c:v>
                </c:pt>
              </c:numCache>
            </c:numRef>
          </c:cat>
          <c:val>
            <c:numRef>
              <c:f>Sheet1!$D$2:$AA$2</c:f>
              <c:numCache>
                <c:formatCode>0</c:formatCode>
                <c:ptCount val="24"/>
                <c:pt idx="0">
                  <c:v>312446.0</c:v>
                </c:pt>
                <c:pt idx="1">
                  <c:v>330515.0</c:v>
                </c:pt>
                <c:pt idx="2">
                  <c:v>348585.0</c:v>
                </c:pt>
                <c:pt idx="3">
                  <c:v>366654.0</c:v>
                </c:pt>
                <c:pt idx="4">
                  <c:v>382583.0</c:v>
                </c:pt>
                <c:pt idx="5">
                  <c:v>398513.0</c:v>
                </c:pt>
                <c:pt idx="6">
                  <c:v>414442.0</c:v>
                </c:pt>
                <c:pt idx="7">
                  <c:v>428925.0</c:v>
                </c:pt>
                <c:pt idx="8">
                  <c:v>443409.0</c:v>
                </c:pt>
                <c:pt idx="9">
                  <c:v>457892.0</c:v>
                </c:pt>
                <c:pt idx="10">
                  <c:v>467586.0</c:v>
                </c:pt>
                <c:pt idx="11">
                  <c:v>477279.0</c:v>
                </c:pt>
                <c:pt idx="12">
                  <c:v>484684.0</c:v>
                </c:pt>
                <c:pt idx="13">
                  <c:v>492090.0</c:v>
                </c:pt>
                <c:pt idx="14">
                  <c:v>499495.0</c:v>
                </c:pt>
                <c:pt idx="15">
                  <c:v>510261.0</c:v>
                </c:pt>
                <c:pt idx="16">
                  <c:v>521028.0</c:v>
                </c:pt>
                <c:pt idx="17" formatCode="#,##0">
                  <c:v>532396.3234190167</c:v>
                </c:pt>
                <c:pt idx="18" formatCode="#,##0">
                  <c:v>535350.2907350819</c:v>
                </c:pt>
                <c:pt idx="19" formatCode="#,##0">
                  <c:v>561136.3875818688</c:v>
                </c:pt>
                <c:pt idx="20" formatCode="#,##0">
                  <c:v>570294.4377976141</c:v>
                </c:pt>
                <c:pt idx="21" formatCode="#,##0">
                  <c:v>575243.9999999983</c:v>
                </c:pt>
                <c:pt idx="22" formatCode="#,##0">
                  <c:v>609166.1239017603</c:v>
                </c:pt>
                <c:pt idx="23" formatCode="#,##0">
                  <c:v>607958.641301225</c:v>
                </c:pt>
              </c:numCache>
            </c:numRef>
          </c:val>
          <c:smooth val="0"/>
        </c:ser>
        <c:ser>
          <c:idx val="1"/>
          <c:order val="1"/>
          <c:tx>
            <c:strRef>
              <c:f>Sheet1!$A$3:$C$3</c:f>
              <c:strCache>
                <c:ptCount val="1"/>
                <c:pt idx="0">
                  <c:v>Integrated Employment 33541 43598</c:v>
                </c:pt>
              </c:strCache>
            </c:strRef>
          </c:tx>
          <c:spPr>
            <a:ln w="76200">
              <a:solidFill>
                <a:srgbClr val="008000"/>
              </a:solidFill>
              <a:prstDash val="solid"/>
            </a:ln>
          </c:spPr>
          <c:marker>
            <c:symbol val="none"/>
          </c:marker>
          <c:cat>
            <c:numRef>
              <c:f>Sheet1!$D$1:$AA$1</c:f>
              <c:numCache>
                <c:formatCode>General</c:formatCode>
                <c:ptCount val="24"/>
                <c:pt idx="0">
                  <c:v>1990.0</c:v>
                </c:pt>
                <c:pt idx="3">
                  <c:v>1993.0</c:v>
                </c:pt>
                <c:pt idx="6">
                  <c:v>1996.0</c:v>
                </c:pt>
                <c:pt idx="9">
                  <c:v>1999.0</c:v>
                </c:pt>
                <c:pt idx="14">
                  <c:v>2004.0</c:v>
                </c:pt>
                <c:pt idx="18">
                  <c:v>2008.0</c:v>
                </c:pt>
                <c:pt idx="23">
                  <c:v>2013.0</c:v>
                </c:pt>
              </c:numCache>
            </c:numRef>
          </c:cat>
          <c:val>
            <c:numRef>
              <c:f>Sheet1!$D$3:$AA$3</c:f>
              <c:numCache>
                <c:formatCode>0</c:formatCode>
                <c:ptCount val="24"/>
                <c:pt idx="0">
                  <c:v>53654.0</c:v>
                </c:pt>
                <c:pt idx="1">
                  <c:v>60565.66666666658</c:v>
                </c:pt>
                <c:pt idx="2">
                  <c:v>67477.33333333333</c:v>
                </c:pt>
                <c:pt idx="3">
                  <c:v>74389.0</c:v>
                </c:pt>
                <c:pt idx="4">
                  <c:v>80300.66666666667</c:v>
                </c:pt>
                <c:pt idx="5">
                  <c:v>86212.33333333334</c:v>
                </c:pt>
                <c:pt idx="6">
                  <c:v>92124.0</c:v>
                </c:pt>
                <c:pt idx="7">
                  <c:v>97622.0</c:v>
                </c:pt>
                <c:pt idx="8">
                  <c:v>103120.0</c:v>
                </c:pt>
                <c:pt idx="9">
                  <c:v>108618.0</c:v>
                </c:pt>
                <c:pt idx="10">
                  <c:v>112974.0</c:v>
                </c:pt>
                <c:pt idx="11">
                  <c:v>117330.0</c:v>
                </c:pt>
                <c:pt idx="12">
                  <c:v>113131.3333333333</c:v>
                </c:pt>
                <c:pt idx="13">
                  <c:v>108932.6666666667</c:v>
                </c:pt>
                <c:pt idx="14">
                  <c:v>104734.0</c:v>
                </c:pt>
                <c:pt idx="15">
                  <c:v>106125.4976875033</c:v>
                </c:pt>
                <c:pt idx="16">
                  <c:v>107516.9953750066</c:v>
                </c:pt>
                <c:pt idx="17" formatCode="#,##0">
                  <c:v>108908.49306251</c:v>
                </c:pt>
                <c:pt idx="18" formatCode="#,##0">
                  <c:v>110512.5362857242</c:v>
                </c:pt>
                <c:pt idx="19" formatCode="#,##0">
                  <c:v>111737.8381873534</c:v>
                </c:pt>
                <c:pt idx="20" formatCode="#,##0">
                  <c:v>108902.2675511566</c:v>
                </c:pt>
                <c:pt idx="21" formatCode="#,##0">
                  <c:v>110243.0</c:v>
                </c:pt>
                <c:pt idx="22" formatCode="#,##0">
                  <c:v>112673.5947147483</c:v>
                </c:pt>
                <c:pt idx="23" formatCode="#,##0">
                  <c:v>113271.2496744395</c:v>
                </c:pt>
              </c:numCache>
            </c:numRef>
          </c:val>
          <c:smooth val="0"/>
        </c:ser>
        <c:dLbls>
          <c:showLegendKey val="0"/>
          <c:showVal val="0"/>
          <c:showCatName val="0"/>
          <c:showSerName val="0"/>
          <c:showPercent val="0"/>
          <c:showBubbleSize val="0"/>
        </c:dLbls>
        <c:marker val="1"/>
        <c:smooth val="0"/>
        <c:axId val="-2124851064"/>
        <c:axId val="-2124768376"/>
      </c:lineChart>
      <c:catAx>
        <c:axId val="-2124851064"/>
        <c:scaling>
          <c:orientation val="minMax"/>
        </c:scaling>
        <c:delete val="0"/>
        <c:axPos val="b"/>
        <c:numFmt formatCode="General" sourceLinked="1"/>
        <c:majorTickMark val="out"/>
        <c:minorTickMark val="none"/>
        <c:tickLblPos val="nextTo"/>
        <c:spPr>
          <a:ln w="30506">
            <a:solidFill>
              <a:schemeClr val="tx1"/>
            </a:solidFill>
            <a:prstDash val="solid"/>
          </a:ln>
        </c:spPr>
        <c:txPr>
          <a:bodyPr rot="0" vert="horz"/>
          <a:lstStyle/>
          <a:p>
            <a:pPr>
              <a:defRPr sz="2000" b="0" i="0" u="none" strike="noStrike" baseline="0">
                <a:solidFill>
                  <a:srgbClr val="000000"/>
                </a:solidFill>
                <a:latin typeface="Candara"/>
                <a:ea typeface="Helvetica"/>
                <a:cs typeface="Candara"/>
              </a:defRPr>
            </a:pPr>
            <a:endParaRPr lang="en-US"/>
          </a:p>
        </c:txPr>
        <c:crossAx val="-2124768376"/>
        <c:crosses val="autoZero"/>
        <c:auto val="0"/>
        <c:lblAlgn val="ctr"/>
        <c:lblOffset val="100"/>
        <c:tickLblSkip val="1"/>
        <c:tickMarkSkip val="1"/>
        <c:noMultiLvlLbl val="0"/>
      </c:catAx>
      <c:valAx>
        <c:axId val="-2124768376"/>
        <c:scaling>
          <c:orientation val="minMax"/>
          <c:max val="700000.0"/>
        </c:scaling>
        <c:delete val="0"/>
        <c:axPos val="l"/>
        <c:majorGridlines>
          <c:spPr>
            <a:ln w="15251">
              <a:solidFill>
                <a:sysClr val="window" lastClr="FFFFFF">
                  <a:lumMod val="50000"/>
                </a:sysClr>
              </a:solidFill>
              <a:prstDash val="solid"/>
            </a:ln>
          </c:spPr>
        </c:majorGridlines>
        <c:numFmt formatCode="#,##0" sourceLinked="0"/>
        <c:majorTickMark val="out"/>
        <c:minorTickMark val="none"/>
        <c:tickLblPos val="nextTo"/>
        <c:spPr>
          <a:ln w="30506">
            <a:solidFill>
              <a:schemeClr val="tx1"/>
            </a:solidFill>
            <a:prstDash val="solid"/>
          </a:ln>
        </c:spPr>
        <c:txPr>
          <a:bodyPr rot="0" vert="horz"/>
          <a:lstStyle/>
          <a:p>
            <a:pPr>
              <a:defRPr sz="2000" b="1" i="0" u="none" strike="noStrike" baseline="0">
                <a:solidFill>
                  <a:srgbClr val="000000"/>
                </a:solidFill>
                <a:latin typeface="Candara"/>
                <a:ea typeface="Helvetica"/>
                <a:cs typeface="Candara"/>
              </a:defRPr>
            </a:pPr>
            <a:endParaRPr lang="en-US"/>
          </a:p>
        </c:txPr>
        <c:crossAx val="-2124851064"/>
        <c:crosses val="autoZero"/>
        <c:crossBetween val="midCat"/>
        <c:majorUnit val="100000.0"/>
      </c:valAx>
      <c:spPr>
        <a:noFill/>
        <a:ln w="25404">
          <a:noFill/>
        </a:ln>
      </c:spPr>
    </c:plotArea>
    <c:plotVisOnly val="1"/>
    <c:dispBlanksAs val="gap"/>
    <c:showDLblsOverMax val="0"/>
  </c:chart>
  <c:spPr>
    <a:noFill/>
    <a:ln>
      <a:noFill/>
    </a:ln>
  </c:spPr>
  <c:txPr>
    <a:bodyPr/>
    <a:lstStyle/>
    <a:p>
      <a:pPr>
        <a:defRPr sz="2400" b="0" i="0" u="none" strike="noStrike" baseline="0">
          <a:solidFill>
            <a:srgbClr val="000000"/>
          </a:solidFill>
          <a:latin typeface="Helvetica"/>
          <a:ea typeface="Helvetica"/>
          <a:cs typeface="Helvetica"/>
        </a:defRPr>
      </a:pPr>
      <a:endParaRPr lang="en-US"/>
    </a:p>
  </c:txPr>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9208667635017"/>
          <c:y val="0.0516129032258064"/>
          <c:w val="0.801948051948052"/>
          <c:h val="0.654595504191008"/>
        </c:manualLayout>
      </c:layout>
      <c:barChart>
        <c:barDir val="col"/>
        <c:grouping val="clustered"/>
        <c:varyColors val="0"/>
        <c:ser>
          <c:idx val="1"/>
          <c:order val="0"/>
          <c:tx>
            <c:strRef>
              <c:f>Sheet1!$A$2</c:f>
              <c:strCache>
                <c:ptCount val="1"/>
                <c:pt idx="0">
                  <c:v>2000</c:v>
                </c:pt>
              </c:strCache>
            </c:strRef>
          </c:tx>
          <c:spPr>
            <a:solidFill>
              <a:srgbClr val="FCF305"/>
            </a:solidFill>
            <a:ln w="19046">
              <a:solidFill>
                <a:schemeClr val="tx1"/>
              </a:solidFill>
              <a:prstDash val="solid"/>
            </a:ln>
          </c:spPr>
          <c:invertIfNegative val="0"/>
          <c:dLbls>
            <c:spPr>
              <a:noFill/>
              <a:ln w="25287">
                <a:noFill/>
              </a:ln>
            </c:spPr>
            <c:txPr>
              <a:bodyPr/>
              <a:lstStyle/>
              <a:p>
                <a:pPr>
                  <a:defRPr sz="2800" b="1" i="0" u="none" strike="noStrike" baseline="0">
                    <a:solidFill>
                      <a:srgbClr val="000000"/>
                    </a:solidFill>
                    <a:latin typeface="Times"/>
                    <a:ea typeface="Times"/>
                    <a:cs typeface="Times"/>
                  </a:defRPr>
                </a:pPr>
                <a:endParaRPr lang="en-US"/>
              </a:p>
            </c:txPr>
            <c:showLegendKey val="0"/>
            <c:showVal val="1"/>
            <c:showCatName val="0"/>
            <c:showSerName val="0"/>
            <c:showPercent val="0"/>
            <c:showBubbleSize val="0"/>
            <c:showLeaderLines val="0"/>
          </c:dLbls>
          <c:cat>
            <c:strRef>
              <c:f>Sheet1!$B$1:$D$1</c:f>
              <c:strCache>
                <c:ptCount val="3"/>
                <c:pt idx="0">
                  <c:v>Individual Integrated Jobs</c:v>
                </c:pt>
                <c:pt idx="1">
                  <c:v>Facility Based Work</c:v>
                </c:pt>
                <c:pt idx="2">
                  <c:v>Non-Work</c:v>
                </c:pt>
              </c:strCache>
            </c:strRef>
          </c:cat>
          <c:val>
            <c:numRef>
              <c:f>Sheet1!$B$2:$D$2</c:f>
            </c:numRef>
          </c:val>
        </c:ser>
        <c:ser>
          <c:idx val="0"/>
          <c:order val="1"/>
          <c:tx>
            <c:strRef>
              <c:f>Sheet1!$A$3</c:f>
              <c:strCache>
                <c:ptCount val="1"/>
                <c:pt idx="0">
                  <c:v>2002-2003</c:v>
                </c:pt>
              </c:strCache>
            </c:strRef>
          </c:tx>
          <c:spPr>
            <a:solidFill>
              <a:srgbClr val="3366FF"/>
            </a:solidFill>
            <a:ln>
              <a:solidFill>
                <a:schemeClr val="tx1"/>
              </a:solidFill>
            </a:ln>
          </c:spPr>
          <c:invertIfNegative val="0"/>
          <c:cat>
            <c:strRef>
              <c:f>Sheet1!$B$1:$D$1</c:f>
              <c:strCache>
                <c:ptCount val="3"/>
                <c:pt idx="0">
                  <c:v>Individual Integrated Jobs</c:v>
                </c:pt>
                <c:pt idx="1">
                  <c:v>Facility Based Work</c:v>
                </c:pt>
                <c:pt idx="2">
                  <c:v>Non-Work</c:v>
                </c:pt>
              </c:strCache>
            </c:strRef>
          </c:cat>
          <c:val>
            <c:numRef>
              <c:f>Sheet1!$B$3:$D$3</c:f>
              <c:numCache>
                <c:formatCode>0.0%</c:formatCode>
                <c:ptCount val="3"/>
                <c:pt idx="0">
                  <c:v>0.18</c:v>
                </c:pt>
                <c:pt idx="1">
                  <c:v>0.36</c:v>
                </c:pt>
                <c:pt idx="2">
                  <c:v>0.33</c:v>
                </c:pt>
              </c:numCache>
            </c:numRef>
          </c:val>
        </c:ser>
        <c:ser>
          <c:idx val="2"/>
          <c:order val="2"/>
          <c:tx>
            <c:strRef>
              <c:f>Sheet1!$A$4</c:f>
              <c:strCache>
                <c:ptCount val="1"/>
                <c:pt idx="0">
                  <c:v>2010</c:v>
                </c:pt>
              </c:strCache>
            </c:strRef>
          </c:tx>
          <c:spPr>
            <a:solidFill>
              <a:srgbClr val="FFFF00"/>
            </a:solidFill>
            <a:ln>
              <a:solidFill>
                <a:schemeClr val="tx1"/>
              </a:solidFill>
            </a:ln>
          </c:spPr>
          <c:invertIfNegative val="0"/>
          <c:cat>
            <c:strRef>
              <c:f>Sheet1!$B$1:$D$1</c:f>
              <c:strCache>
                <c:ptCount val="3"/>
                <c:pt idx="0">
                  <c:v>Individual Integrated Jobs</c:v>
                </c:pt>
                <c:pt idx="1">
                  <c:v>Facility Based Work</c:v>
                </c:pt>
                <c:pt idx="2">
                  <c:v>Non-Work</c:v>
                </c:pt>
              </c:strCache>
            </c:strRef>
          </c:cat>
          <c:val>
            <c:numRef>
              <c:f>Sheet1!$B$4:$D$4</c:f>
              <c:numCache>
                <c:formatCode>0.0%</c:formatCode>
                <c:ptCount val="3"/>
                <c:pt idx="0">
                  <c:v>0.19</c:v>
                </c:pt>
                <c:pt idx="1">
                  <c:v>0.252</c:v>
                </c:pt>
                <c:pt idx="2">
                  <c:v>0.43</c:v>
                </c:pt>
              </c:numCache>
            </c:numRef>
          </c:val>
        </c:ser>
        <c:dLbls>
          <c:showLegendKey val="0"/>
          <c:showVal val="1"/>
          <c:showCatName val="0"/>
          <c:showSerName val="0"/>
          <c:showPercent val="0"/>
          <c:showBubbleSize val="0"/>
        </c:dLbls>
        <c:gapWidth val="50"/>
        <c:axId val="2111895560"/>
        <c:axId val="2111898904"/>
      </c:barChart>
      <c:catAx>
        <c:axId val="2111895560"/>
        <c:scaling>
          <c:orientation val="minMax"/>
        </c:scaling>
        <c:delete val="0"/>
        <c:axPos val="b"/>
        <c:numFmt formatCode="General" sourceLinked="1"/>
        <c:majorTickMark val="out"/>
        <c:minorTickMark val="none"/>
        <c:tickLblPos val="nextTo"/>
        <c:spPr>
          <a:ln w="3160">
            <a:solidFill>
              <a:srgbClr val="000000"/>
            </a:solidFill>
            <a:prstDash val="solid"/>
          </a:ln>
        </c:spPr>
        <c:txPr>
          <a:bodyPr rot="0" vert="horz"/>
          <a:lstStyle/>
          <a:p>
            <a:pPr>
              <a:defRPr/>
            </a:pPr>
            <a:endParaRPr lang="en-US"/>
          </a:p>
        </c:txPr>
        <c:crossAx val="2111898904"/>
        <c:crosses val="autoZero"/>
        <c:auto val="0"/>
        <c:lblAlgn val="ctr"/>
        <c:lblOffset val="100"/>
        <c:tickLblSkip val="1"/>
        <c:tickMarkSkip val="1"/>
        <c:noMultiLvlLbl val="0"/>
      </c:catAx>
      <c:valAx>
        <c:axId val="2111898904"/>
        <c:scaling>
          <c:orientation val="minMax"/>
          <c:max val="1.0"/>
          <c:min val="0.0"/>
        </c:scaling>
        <c:delete val="0"/>
        <c:axPos val="l"/>
        <c:majorGridlines>
          <c:spPr>
            <a:ln w="12643">
              <a:solidFill>
                <a:srgbClr val="FFFFFF"/>
              </a:solidFill>
              <a:prstDash val="solid"/>
            </a:ln>
          </c:spPr>
        </c:majorGridlines>
        <c:numFmt formatCode="0%" sourceLinked="0"/>
        <c:majorTickMark val="out"/>
        <c:minorTickMark val="none"/>
        <c:tickLblPos val="nextTo"/>
        <c:spPr>
          <a:ln w="3160">
            <a:solidFill>
              <a:srgbClr val="000000"/>
            </a:solidFill>
            <a:prstDash val="solid"/>
          </a:ln>
        </c:spPr>
        <c:txPr>
          <a:bodyPr rot="0" vert="horz"/>
          <a:lstStyle/>
          <a:p>
            <a:pPr>
              <a:defRPr/>
            </a:pPr>
            <a:endParaRPr lang="en-US"/>
          </a:p>
        </c:txPr>
        <c:crossAx val="2111895560"/>
        <c:crosses val="autoZero"/>
        <c:crossBetween val="between"/>
        <c:majorUnit val="0.5"/>
      </c:valAx>
      <c:spPr>
        <a:noFill/>
        <a:ln w="25395">
          <a:noFill/>
        </a:ln>
      </c:spPr>
    </c:plotArea>
    <c:legend>
      <c:legendPos val="b"/>
      <c:layout>
        <c:manualLayout>
          <c:xMode val="edge"/>
          <c:yMode val="edge"/>
          <c:x val="0.268450562064573"/>
          <c:y val="0.898376996805112"/>
          <c:w val="0.551991981506899"/>
          <c:h val="0.0811757188498402"/>
        </c:manualLayout>
      </c:layout>
      <c:overlay val="0"/>
    </c:legend>
    <c:plotVisOnly val="1"/>
    <c:dispBlanksAs val="gap"/>
    <c:showDLblsOverMax val="0"/>
  </c:chart>
  <c:spPr>
    <a:noFill/>
    <a:ln>
      <a:noFill/>
    </a:ln>
  </c:spPr>
  <c:txPr>
    <a:bodyPr/>
    <a:lstStyle/>
    <a:p>
      <a:pPr>
        <a:defRPr sz="2389" b="1" i="0" u="none" strike="noStrike" baseline="0">
          <a:solidFill>
            <a:srgbClr val="000000"/>
          </a:solidFill>
          <a:latin typeface="Candara"/>
          <a:ea typeface="Times"/>
          <a:cs typeface="Candara"/>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5"/>
          <c:y val="0.0574375269007773"/>
          <c:w val="0.855882352941176"/>
          <c:h val="0.886654682634125"/>
        </c:manualLayout>
      </c:layout>
      <c:barChart>
        <c:barDir val="col"/>
        <c:grouping val="clustered"/>
        <c:varyColors val="0"/>
        <c:ser>
          <c:idx val="0"/>
          <c:order val="0"/>
          <c:tx>
            <c:strRef>
              <c:f>Sheet1!$B$1</c:f>
              <c:strCache>
                <c:ptCount val="1"/>
                <c:pt idx="0">
                  <c:v>Employment Services</c:v>
                </c:pt>
              </c:strCache>
            </c:strRef>
          </c:tx>
          <c:spPr>
            <a:solidFill>
              <a:srgbClr val="3366FF"/>
            </a:solidFill>
            <a:ln>
              <a:solidFill>
                <a:schemeClr val="tx1"/>
              </a:solidFill>
            </a:ln>
          </c:spPr>
          <c:invertIfNegative val="0"/>
          <c:dPt>
            <c:idx val="27"/>
            <c:invertIfNegative val="0"/>
            <c:bubble3D val="0"/>
          </c:dPt>
          <c:cat>
            <c:strRef>
              <c:f>Sheet1!$A$2:$A$46</c:f>
              <c:strCache>
                <c:ptCount val="45"/>
                <c:pt idx="0">
                  <c:v>HI</c:v>
                </c:pt>
                <c:pt idx="1">
                  <c:v>AL</c:v>
                </c:pt>
                <c:pt idx="2">
                  <c:v>IL</c:v>
                </c:pt>
                <c:pt idx="3">
                  <c:v>TX</c:v>
                </c:pt>
                <c:pt idx="4">
                  <c:v>NJ</c:v>
                </c:pt>
                <c:pt idx="5">
                  <c:v>CA</c:v>
                </c:pt>
                <c:pt idx="6">
                  <c:v>DC</c:v>
                </c:pt>
                <c:pt idx="7">
                  <c:v>MO</c:v>
                </c:pt>
                <c:pt idx="8">
                  <c:v>MT</c:v>
                </c:pt>
                <c:pt idx="9">
                  <c:v>GA</c:v>
                </c:pt>
                <c:pt idx="10">
                  <c:v>KS</c:v>
                </c:pt>
                <c:pt idx="11">
                  <c:v>MN</c:v>
                </c:pt>
                <c:pt idx="12">
                  <c:v>NY</c:v>
                </c:pt>
                <c:pt idx="13">
                  <c:v>FL</c:v>
                </c:pt>
                <c:pt idx="14">
                  <c:v>IN</c:v>
                </c:pt>
                <c:pt idx="15">
                  <c:v>IA</c:v>
                </c:pt>
                <c:pt idx="16">
                  <c:v>KY</c:v>
                </c:pt>
                <c:pt idx="17">
                  <c:v>NV</c:v>
                </c:pt>
                <c:pt idx="18">
                  <c:v>PA</c:v>
                </c:pt>
                <c:pt idx="19">
                  <c:v>SD</c:v>
                </c:pt>
                <c:pt idx="20">
                  <c:v>WY</c:v>
                </c:pt>
                <c:pt idx="21">
                  <c:v>TN</c:v>
                </c:pt>
                <c:pt idx="22">
                  <c:v>AZ</c:v>
                </c:pt>
                <c:pt idx="23">
                  <c:v>OH</c:v>
                </c:pt>
                <c:pt idx="24">
                  <c:v>WI</c:v>
                </c:pt>
                <c:pt idx="25">
                  <c:v>NC</c:v>
                </c:pt>
                <c:pt idx="26">
                  <c:v>MI</c:v>
                </c:pt>
                <c:pt idx="27">
                  <c:v>UT</c:v>
                </c:pt>
                <c:pt idx="28">
                  <c:v>VA</c:v>
                </c:pt>
                <c:pt idx="29">
                  <c:v>AK</c:v>
                </c:pt>
                <c:pt idx="30">
                  <c:v>CO</c:v>
                </c:pt>
                <c:pt idx="31">
                  <c:v>ME</c:v>
                </c:pt>
                <c:pt idx="32">
                  <c:v>DE</c:v>
                </c:pt>
                <c:pt idx="33">
                  <c:v>MA</c:v>
                </c:pt>
                <c:pt idx="34">
                  <c:v>SC</c:v>
                </c:pt>
                <c:pt idx="35">
                  <c:v>LA</c:v>
                </c:pt>
                <c:pt idx="36">
                  <c:v>NM</c:v>
                </c:pt>
                <c:pt idx="37">
                  <c:v>OR</c:v>
                </c:pt>
                <c:pt idx="38">
                  <c:v>NH</c:v>
                </c:pt>
                <c:pt idx="39">
                  <c:v>VT</c:v>
                </c:pt>
                <c:pt idx="40">
                  <c:v>MD</c:v>
                </c:pt>
                <c:pt idx="41">
                  <c:v>WV</c:v>
                </c:pt>
                <c:pt idx="42">
                  <c:v>CT</c:v>
                </c:pt>
                <c:pt idx="43">
                  <c:v>OK</c:v>
                </c:pt>
                <c:pt idx="44">
                  <c:v>WA</c:v>
                </c:pt>
              </c:strCache>
            </c:strRef>
          </c:cat>
          <c:val>
            <c:numRef>
              <c:f>Sheet1!$B$2:$B$46</c:f>
              <c:numCache>
                <c:formatCode>0%</c:formatCode>
                <c:ptCount val="45"/>
                <c:pt idx="0">
                  <c:v>0.02</c:v>
                </c:pt>
                <c:pt idx="1">
                  <c:v>0.04</c:v>
                </c:pt>
                <c:pt idx="2">
                  <c:v>0.06</c:v>
                </c:pt>
                <c:pt idx="3">
                  <c:v>0.08</c:v>
                </c:pt>
                <c:pt idx="4">
                  <c:v>0.11</c:v>
                </c:pt>
                <c:pt idx="5">
                  <c:v>0.12</c:v>
                </c:pt>
                <c:pt idx="6">
                  <c:v>0.12</c:v>
                </c:pt>
                <c:pt idx="7">
                  <c:v>0.12</c:v>
                </c:pt>
                <c:pt idx="8">
                  <c:v>0.12</c:v>
                </c:pt>
                <c:pt idx="9">
                  <c:v>0.13</c:v>
                </c:pt>
                <c:pt idx="10">
                  <c:v>0.13</c:v>
                </c:pt>
                <c:pt idx="11">
                  <c:v>0.13</c:v>
                </c:pt>
                <c:pt idx="12">
                  <c:v>0.13</c:v>
                </c:pt>
                <c:pt idx="13">
                  <c:v>0.14</c:v>
                </c:pt>
                <c:pt idx="14">
                  <c:v>0.15</c:v>
                </c:pt>
                <c:pt idx="15">
                  <c:v>0.17</c:v>
                </c:pt>
                <c:pt idx="16">
                  <c:v>0.18</c:v>
                </c:pt>
                <c:pt idx="17">
                  <c:v>0.18</c:v>
                </c:pt>
                <c:pt idx="18">
                  <c:v>0.18</c:v>
                </c:pt>
                <c:pt idx="19">
                  <c:v>0.18</c:v>
                </c:pt>
                <c:pt idx="20">
                  <c:v>0.18</c:v>
                </c:pt>
                <c:pt idx="21">
                  <c:v>0.19</c:v>
                </c:pt>
                <c:pt idx="22">
                  <c:v>0.21</c:v>
                </c:pt>
                <c:pt idx="23">
                  <c:v>0.21</c:v>
                </c:pt>
                <c:pt idx="24">
                  <c:v>0.21</c:v>
                </c:pt>
                <c:pt idx="25">
                  <c:v>0.22</c:v>
                </c:pt>
                <c:pt idx="26">
                  <c:v>0.23</c:v>
                </c:pt>
                <c:pt idx="27">
                  <c:v>0.23</c:v>
                </c:pt>
                <c:pt idx="28">
                  <c:v>0.24</c:v>
                </c:pt>
                <c:pt idx="29">
                  <c:v>0.26</c:v>
                </c:pt>
                <c:pt idx="30">
                  <c:v>0.27</c:v>
                </c:pt>
                <c:pt idx="31">
                  <c:v>0.28</c:v>
                </c:pt>
                <c:pt idx="32">
                  <c:v>0.29</c:v>
                </c:pt>
                <c:pt idx="33">
                  <c:v>0.29</c:v>
                </c:pt>
                <c:pt idx="34">
                  <c:v>0.29</c:v>
                </c:pt>
                <c:pt idx="35">
                  <c:v>0.31</c:v>
                </c:pt>
                <c:pt idx="36">
                  <c:v>0.33</c:v>
                </c:pt>
                <c:pt idx="37">
                  <c:v>0.33</c:v>
                </c:pt>
                <c:pt idx="38">
                  <c:v>0.38</c:v>
                </c:pt>
                <c:pt idx="39">
                  <c:v>0.38</c:v>
                </c:pt>
                <c:pt idx="40">
                  <c:v>0.4</c:v>
                </c:pt>
                <c:pt idx="41">
                  <c:v>0.41</c:v>
                </c:pt>
                <c:pt idx="42">
                  <c:v>0.49</c:v>
                </c:pt>
                <c:pt idx="43">
                  <c:v>0.62</c:v>
                </c:pt>
                <c:pt idx="44">
                  <c:v>0.86</c:v>
                </c:pt>
              </c:numCache>
            </c:numRef>
          </c:val>
        </c:ser>
        <c:dLbls>
          <c:showLegendKey val="0"/>
          <c:showVal val="0"/>
          <c:showCatName val="0"/>
          <c:showSerName val="0"/>
          <c:showPercent val="0"/>
          <c:showBubbleSize val="0"/>
        </c:dLbls>
        <c:gapWidth val="50"/>
        <c:axId val="2112536056"/>
        <c:axId val="2112513080"/>
      </c:barChart>
      <c:catAx>
        <c:axId val="2112536056"/>
        <c:scaling>
          <c:orientation val="minMax"/>
        </c:scaling>
        <c:delete val="1"/>
        <c:axPos val="b"/>
        <c:majorTickMark val="out"/>
        <c:minorTickMark val="none"/>
        <c:tickLblPos val="none"/>
        <c:crossAx val="2112513080"/>
        <c:crosses val="autoZero"/>
        <c:auto val="1"/>
        <c:lblAlgn val="ctr"/>
        <c:lblOffset val="100"/>
        <c:noMultiLvlLbl val="0"/>
      </c:catAx>
      <c:valAx>
        <c:axId val="2112513080"/>
        <c:scaling>
          <c:orientation val="minMax"/>
        </c:scaling>
        <c:delete val="0"/>
        <c:axPos val="l"/>
        <c:numFmt formatCode="0%" sourceLinked="1"/>
        <c:majorTickMark val="out"/>
        <c:minorTickMark val="none"/>
        <c:tickLblPos val="nextTo"/>
        <c:spPr>
          <a:ln w="19047">
            <a:solidFill>
              <a:schemeClr val="tx1"/>
            </a:solidFill>
          </a:ln>
        </c:spPr>
        <c:txPr>
          <a:bodyPr/>
          <a:lstStyle/>
          <a:p>
            <a:pPr>
              <a:defRPr sz="2400" b="1" i="0"/>
            </a:pPr>
            <a:endParaRPr lang="en-US"/>
          </a:p>
        </c:txPr>
        <c:crossAx val="2112536056"/>
        <c:crosses val="autoZero"/>
        <c:crossBetween val="between"/>
        <c:majorUnit val="0.2"/>
      </c:valAx>
      <c:spPr>
        <a:noFill/>
        <a:ln w="25400">
          <a:noFill/>
        </a:ln>
      </c:spPr>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Percentage of weekly hours spent in support activities by 49 employment consultants over a period of two</a:t>
            </a:r>
            <a:r>
              <a:rPr lang="en-US" baseline="0"/>
              <a:t> weeks</a:t>
            </a:r>
            <a:endParaRPr lang="en-US"/>
          </a:p>
        </c:rich>
      </c:tx>
      <c:layout/>
      <c:overlay val="0"/>
    </c:title>
    <c:autoTitleDeleted val="0"/>
    <c:plotArea>
      <c:layout/>
      <c:barChart>
        <c:barDir val="bar"/>
        <c:grouping val="clustered"/>
        <c:varyColors val="0"/>
        <c:ser>
          <c:idx val="0"/>
          <c:order val="0"/>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Pt>
            <c:idx val="5"/>
            <c:invertIfNegative val="0"/>
            <c:bubble3D val="0"/>
          </c:dPt>
          <c:dPt>
            <c:idx val="6"/>
            <c:invertIfNegative val="0"/>
            <c:bubble3D val="0"/>
          </c:dPt>
          <c:dPt>
            <c:idx val="7"/>
            <c:invertIfNegative val="0"/>
            <c:bubble3D val="0"/>
          </c:dPt>
          <c:dPt>
            <c:idx val="8"/>
            <c:invertIfNegative val="0"/>
            <c:bubble3D val="0"/>
          </c:dPt>
          <c:dPt>
            <c:idx val="9"/>
            <c:invertIfNegative val="0"/>
            <c:bubble3D val="0"/>
          </c:dPt>
          <c:dPt>
            <c:idx val="10"/>
            <c:invertIfNegative val="0"/>
            <c:bubble3D val="0"/>
          </c:dPt>
          <c:dPt>
            <c:idx val="11"/>
            <c:invertIfNegative val="0"/>
            <c:bubble3D val="0"/>
          </c:dPt>
          <c:dLbls>
            <c:spPr>
              <a:noFill/>
              <a:ln>
                <a:noFill/>
              </a:ln>
              <a:effectLst/>
            </c:spPr>
            <c:txPr>
              <a:bodyPr wrap="square" lIns="38100" tIns="19050" rIns="38100" bIns="19050" anchor="ctr">
                <a:spAutoFit/>
              </a:bodyPr>
              <a:lstStyle/>
              <a:p>
                <a:pPr>
                  <a:defRPr sz="18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Table!$AC$6:$AC$17</c:f>
              <c:strCache>
                <c:ptCount val="12"/>
                <c:pt idx="0">
                  <c:v>Adm duties (e.g. office work, meetings, etc)</c:v>
                </c:pt>
                <c:pt idx="1">
                  <c:v>Other</c:v>
                </c:pt>
                <c:pt idx="2">
                  <c:v>Reviewing job ads in newspapers, internet, or other</c:v>
                </c:pt>
                <c:pt idx="3">
                  <c:v>At JS' workplace  (e.g., job coaching, training, observing, etc.)</c:v>
                </c:pt>
                <c:pt idx="4">
                  <c:v>With job seekers for career planning</c:v>
                </c:pt>
                <c:pt idx="5">
                  <c:v>Traveling with job seeker </c:v>
                </c:pt>
                <c:pt idx="6">
                  <c:v>At work sites for job exploration</c:v>
                </c:pt>
                <c:pt idx="7">
                  <c:v>With case managers, other professionals</c:v>
                </c:pt>
                <c:pt idx="8">
                  <c:v>Outreach not on behalf of a specific JS</c:v>
                </c:pt>
                <c:pt idx="9">
                  <c:v>With employers for job dev. negot.</c:v>
                </c:pt>
                <c:pt idx="10">
                  <c:v>With employers, after hire</c:v>
                </c:pt>
                <c:pt idx="11">
                  <c:v>With family members/acquaintances</c:v>
                </c:pt>
              </c:strCache>
            </c:strRef>
          </c:cat>
          <c:val>
            <c:numRef>
              <c:f>Table!$AD$6:$AD$17</c:f>
              <c:numCache>
                <c:formatCode>0%</c:formatCode>
                <c:ptCount val="12"/>
                <c:pt idx="0">
                  <c:v>0.278362513258072</c:v>
                </c:pt>
                <c:pt idx="1">
                  <c:v>0.124987484921755</c:v>
                </c:pt>
                <c:pt idx="2">
                  <c:v>0.096392979607278</c:v>
                </c:pt>
                <c:pt idx="3">
                  <c:v>0.0922077679090014</c:v>
                </c:pt>
                <c:pt idx="4">
                  <c:v>0.0885392238310465</c:v>
                </c:pt>
                <c:pt idx="5">
                  <c:v>0.0652731840249109</c:v>
                </c:pt>
                <c:pt idx="6">
                  <c:v>0.0647280765911571</c:v>
                </c:pt>
                <c:pt idx="7">
                  <c:v>0.0532926309213826</c:v>
                </c:pt>
                <c:pt idx="8">
                  <c:v>0.0504984040236566</c:v>
                </c:pt>
                <c:pt idx="9">
                  <c:v>0.0495120695157585</c:v>
                </c:pt>
                <c:pt idx="10">
                  <c:v>0.0281514352659112</c:v>
                </c:pt>
                <c:pt idx="11">
                  <c:v>0.00805423013006947</c:v>
                </c:pt>
              </c:numCache>
            </c:numRef>
          </c:val>
        </c:ser>
        <c:dLbls>
          <c:showLegendKey val="0"/>
          <c:showVal val="0"/>
          <c:showCatName val="0"/>
          <c:showSerName val="0"/>
          <c:showPercent val="0"/>
          <c:showBubbleSize val="0"/>
        </c:dLbls>
        <c:gapWidth val="100"/>
        <c:axId val="-2123544328"/>
        <c:axId val="-2123541256"/>
      </c:barChart>
      <c:catAx>
        <c:axId val="-2123544328"/>
        <c:scaling>
          <c:orientation val="minMax"/>
        </c:scaling>
        <c:delete val="0"/>
        <c:axPos val="l"/>
        <c:numFmt formatCode="General" sourceLinked="1"/>
        <c:majorTickMark val="out"/>
        <c:minorTickMark val="none"/>
        <c:tickLblPos val="nextTo"/>
        <c:txPr>
          <a:bodyPr/>
          <a:lstStyle/>
          <a:p>
            <a:pPr>
              <a:defRPr sz="1800"/>
            </a:pPr>
            <a:endParaRPr lang="en-US"/>
          </a:p>
        </c:txPr>
        <c:crossAx val="-2123541256"/>
        <c:crosses val="autoZero"/>
        <c:auto val="1"/>
        <c:lblAlgn val="ctr"/>
        <c:lblOffset val="100"/>
        <c:noMultiLvlLbl val="0"/>
      </c:catAx>
      <c:valAx>
        <c:axId val="-2123541256"/>
        <c:scaling>
          <c:orientation val="minMax"/>
        </c:scaling>
        <c:delete val="1"/>
        <c:axPos val="b"/>
        <c:numFmt formatCode="0%" sourceLinked="1"/>
        <c:majorTickMark val="out"/>
        <c:minorTickMark val="none"/>
        <c:tickLblPos val="nextTo"/>
        <c:crossAx val="-2123544328"/>
        <c:crosses val="autoZero"/>
        <c:crossBetween val="between"/>
      </c:valAx>
      <c:spPr>
        <a:noFill/>
        <a:ln w="25400">
          <a:noFill/>
        </a:ln>
      </c:spPr>
    </c:plotArea>
    <c:plotVisOnly val="1"/>
    <c:dispBlanksAs val="zero"/>
    <c:showDLblsOverMax val="0"/>
  </c:chart>
  <c:spPr>
    <a:ln>
      <a:no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0"/>
    <c:plotArea>
      <c:layout>
        <c:manualLayout>
          <c:layoutTarget val="inner"/>
          <c:xMode val="edge"/>
          <c:yMode val="edge"/>
          <c:x val="0.446405889604709"/>
          <c:y val="0.000605757613631626"/>
          <c:w val="0.55359408878238"/>
          <c:h val="0.984078031912677"/>
        </c:manualLayout>
      </c:layout>
      <c:barChart>
        <c:barDir val="bar"/>
        <c:grouping val="clustered"/>
        <c:varyColors val="0"/>
        <c:ser>
          <c:idx val="0"/>
          <c:order val="0"/>
          <c:spPr>
            <a:solidFill>
              <a:srgbClr val="000000"/>
            </a:solidFill>
            <a:ln w="12700">
              <a:solidFill>
                <a:srgbClr val="000000"/>
              </a:solidFill>
              <a:prstDash val="solid"/>
            </a:ln>
          </c:spPr>
          <c:invertIfNegative val="0"/>
          <c:dLbls>
            <c:spPr>
              <a:noFill/>
              <a:ln w="25400">
                <a:noFill/>
              </a:ln>
            </c:spPr>
            <c:txPr>
              <a:bodyPr/>
              <a:lstStyle/>
              <a:p>
                <a:pPr>
                  <a:defRPr sz="2050" b="0" i="0" u="none" strike="noStrike" baseline="0">
                    <a:solidFill>
                      <a:srgbClr val="000000"/>
                    </a:solidFill>
                    <a:latin typeface="Times New Roman"/>
                    <a:ea typeface="Times New Roman"/>
                    <a:cs typeface="Times New Roman"/>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DescriptiveTables!$E$151:$E$160</c:f>
              <c:strCache>
                <c:ptCount val="10"/>
                <c:pt idx="0">
                  <c:v>Reviewed classified ads </c:v>
                </c:pt>
                <c:pt idx="1">
                  <c:v>Made cold calls to employers</c:v>
                </c:pt>
                <c:pt idx="2">
                  <c:v>Approached past employers </c:v>
                </c:pt>
                <c:pt idx="3">
                  <c:v>Attended business events*</c:v>
                </c:pt>
                <c:pt idx="4">
                  <c:v>Asked employers about related businesses</c:v>
                </c:pt>
                <c:pt idx="5">
                  <c:v>Involved family members or acquaintances</c:v>
                </c:pt>
                <c:pt idx="6">
                  <c:v>Knocked on doors of businesses*</c:v>
                </c:pt>
                <c:pt idx="7">
                  <c:v>Negotiated job descriptions</c:v>
                </c:pt>
                <c:pt idx="8">
                  <c:v>Searched without referrals in mind*</c:v>
                </c:pt>
                <c:pt idx="9">
                  <c:v>One-Stop Career Centers</c:v>
                </c:pt>
              </c:strCache>
            </c:strRef>
          </c:cat>
          <c:val>
            <c:numRef>
              <c:f>DescriptiveTables!$F$151:$F$160</c:f>
              <c:numCache>
                <c:formatCode>0%</c:formatCode>
                <c:ptCount val="10"/>
                <c:pt idx="0">
                  <c:v>0.532051282051282</c:v>
                </c:pt>
                <c:pt idx="1">
                  <c:v>0.53</c:v>
                </c:pt>
                <c:pt idx="2">
                  <c:v>0.528662420382165</c:v>
                </c:pt>
                <c:pt idx="3">
                  <c:v>0.514084507042253</c:v>
                </c:pt>
                <c:pt idx="4">
                  <c:v>0.388157894736842</c:v>
                </c:pt>
                <c:pt idx="5">
                  <c:v>0.337748344370861</c:v>
                </c:pt>
                <c:pt idx="6">
                  <c:v>0.326666666666667</c:v>
                </c:pt>
                <c:pt idx="7">
                  <c:v>0.272727272727273</c:v>
                </c:pt>
                <c:pt idx="8">
                  <c:v>0.175324675324675</c:v>
                </c:pt>
                <c:pt idx="9">
                  <c:v>0.156028368794326</c:v>
                </c:pt>
              </c:numCache>
            </c:numRef>
          </c:val>
        </c:ser>
        <c:dLbls>
          <c:showLegendKey val="0"/>
          <c:showVal val="0"/>
          <c:showCatName val="0"/>
          <c:showSerName val="0"/>
          <c:showPercent val="0"/>
          <c:showBubbleSize val="0"/>
        </c:dLbls>
        <c:gapWidth val="100"/>
        <c:axId val="2113430296"/>
        <c:axId val="2113441352"/>
      </c:barChart>
      <c:catAx>
        <c:axId val="2113430296"/>
        <c:scaling>
          <c:orientation val="minMax"/>
        </c:scaling>
        <c:delete val="0"/>
        <c:axPos val="l"/>
        <c:numFmt formatCode="General" sourceLinked="1"/>
        <c:majorTickMark val="out"/>
        <c:minorTickMark val="none"/>
        <c:tickLblPos val="nextTo"/>
        <c:spPr>
          <a:ln w="3175">
            <a:solidFill>
              <a:srgbClr val="000000"/>
            </a:solidFill>
            <a:prstDash val="solid"/>
          </a:ln>
        </c:spPr>
        <c:txPr>
          <a:bodyPr rot="0" vert="horz"/>
          <a:lstStyle/>
          <a:p>
            <a:pPr>
              <a:defRPr sz="1800" b="0" i="0" u="none" strike="noStrike" baseline="0">
                <a:solidFill>
                  <a:srgbClr val="000000"/>
                </a:solidFill>
                <a:latin typeface="Times New Roman"/>
                <a:ea typeface="Times New Roman"/>
                <a:cs typeface="Times New Roman"/>
              </a:defRPr>
            </a:pPr>
            <a:endParaRPr lang="en-US"/>
          </a:p>
        </c:txPr>
        <c:crossAx val="2113441352"/>
        <c:crosses val="autoZero"/>
        <c:auto val="1"/>
        <c:lblAlgn val="ctr"/>
        <c:lblOffset val="100"/>
        <c:tickLblSkip val="1"/>
        <c:tickMarkSkip val="1"/>
        <c:noMultiLvlLbl val="0"/>
      </c:catAx>
      <c:valAx>
        <c:axId val="2113441352"/>
        <c:scaling>
          <c:orientation val="minMax"/>
          <c:max val="1.0"/>
        </c:scaling>
        <c:delete val="1"/>
        <c:axPos val="b"/>
        <c:majorGridlines>
          <c:spPr>
            <a:ln w="3175">
              <a:solidFill>
                <a:srgbClr val="FFFFFF"/>
              </a:solidFill>
              <a:prstDash val="solid"/>
            </a:ln>
            <a:effectLst>
              <a:softEdge rad="812800"/>
            </a:effectLst>
          </c:spPr>
        </c:majorGridlines>
        <c:numFmt formatCode="0%" sourceLinked="1"/>
        <c:majorTickMark val="out"/>
        <c:minorTickMark val="none"/>
        <c:tickLblPos val="nextTo"/>
        <c:crossAx val="2113430296"/>
        <c:crosses val="autoZero"/>
        <c:crossBetween val="between"/>
        <c:majorUnit val="0.25"/>
      </c:valAx>
      <c:spPr>
        <a:solidFill>
          <a:srgbClr val="FFFFFF"/>
        </a:solidFill>
        <a:ln w="12700">
          <a:solidFill>
            <a:srgbClr val="FFFFFF"/>
          </a:solidFill>
          <a:prstDash val="solid"/>
        </a:ln>
      </c:spPr>
    </c:plotArea>
    <c:plotVisOnly val="1"/>
    <c:dispBlanksAs val="gap"/>
    <c:showDLblsOverMax val="0"/>
  </c:chart>
  <c:spPr>
    <a:solidFill>
      <a:srgbClr val="FFFFFF"/>
    </a:solidFill>
    <a:ln w="12700">
      <a:solidFill>
        <a:srgbClr val="FFFFFF"/>
      </a:solidFill>
      <a:prstDash val="solid"/>
    </a:ln>
  </c:spPr>
  <c:txPr>
    <a:bodyPr/>
    <a:lstStyle/>
    <a:p>
      <a:pPr>
        <a:defRPr sz="1200" b="0" i="0" u="none" strike="noStrike" baseline="0">
          <a:solidFill>
            <a:srgbClr val="000000"/>
          </a:solidFill>
          <a:latin typeface="Times New Roman"/>
          <a:ea typeface="Times New Roman"/>
          <a:cs typeface="Times New Roman"/>
        </a:defRPr>
      </a:pPr>
      <a:endParaRPr lang="en-US"/>
    </a:p>
  </c:txPr>
  <c:externalData r:id="rId2">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15-06-19T16:15:30.601" idx="1">
    <p:pos x="261" y="2635"/>
    <p:text>Move to next slide??</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9BB09B-6132-4448-84CA-D0F2B09823F4}"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739892F3-3FB6-45F0-BC33-5A45A3F88AC7}">
      <dgm:prSet phldrT="[Text]" custT="1"/>
      <dgm:spPr/>
      <dgm:t>
        <a:bodyPr/>
        <a:lstStyle/>
        <a:p>
          <a:pPr>
            <a:spcAft>
              <a:spcPts val="0"/>
            </a:spcAft>
          </a:pPr>
          <a:r>
            <a:rPr lang="en-US" sz="3600" dirty="0" smtClean="0">
              <a:latin typeface="Candara" panose="020E0502030303020204" pitchFamily="34" charset="0"/>
            </a:rPr>
            <a:t>Track implementation</a:t>
          </a:r>
          <a:endParaRPr lang="en-US" sz="3600" dirty="0">
            <a:latin typeface="Candara" panose="020E0502030303020204" pitchFamily="34" charset="0"/>
          </a:endParaRPr>
        </a:p>
      </dgm:t>
    </dgm:pt>
    <dgm:pt modelId="{CE4B3069-66CC-4B00-9B41-6CE9F793751F}" type="parTrans" cxnId="{6BA41E39-D02E-42D9-984B-EA7319489B0C}">
      <dgm:prSet/>
      <dgm:spPr/>
      <dgm:t>
        <a:bodyPr/>
        <a:lstStyle/>
        <a:p>
          <a:endParaRPr lang="en-US"/>
        </a:p>
      </dgm:t>
    </dgm:pt>
    <dgm:pt modelId="{522CB333-8445-42A2-97C3-A4235AF2D3A8}" type="sibTrans" cxnId="{6BA41E39-D02E-42D9-984B-EA7319489B0C}">
      <dgm:prSet/>
      <dgm:spPr/>
      <dgm:t>
        <a:bodyPr/>
        <a:lstStyle/>
        <a:p>
          <a:endParaRPr lang="en-US"/>
        </a:p>
      </dgm:t>
    </dgm:pt>
    <dgm:pt modelId="{D65A2DF0-8965-4F4F-9B62-D0D86B4D3D54}">
      <dgm:prSet phldrT="[Text]" custT="1"/>
      <dgm:spPr/>
      <dgm:t>
        <a:bodyPr/>
        <a:lstStyle/>
        <a:p>
          <a:pPr>
            <a:spcAft>
              <a:spcPts val="0"/>
            </a:spcAft>
          </a:pPr>
          <a:r>
            <a:rPr lang="en-US" sz="3600" smtClean="0">
              <a:latin typeface="Candara" panose="020E0502030303020204" pitchFamily="34" charset="0"/>
            </a:rPr>
            <a:t>Refine</a:t>
          </a:r>
          <a:endParaRPr lang="en-US" sz="3600" dirty="0" smtClean="0">
            <a:latin typeface="Candara" panose="020E0502030303020204" pitchFamily="34" charset="0"/>
          </a:endParaRPr>
        </a:p>
      </dgm:t>
    </dgm:pt>
    <dgm:pt modelId="{4AC430E2-7F3F-4D21-BBB0-01981CF856CA}" type="parTrans" cxnId="{1F4264E0-38F2-4329-B7C4-1392367A817F}">
      <dgm:prSet/>
      <dgm:spPr/>
      <dgm:t>
        <a:bodyPr/>
        <a:lstStyle/>
        <a:p>
          <a:endParaRPr lang="en-US"/>
        </a:p>
      </dgm:t>
    </dgm:pt>
    <dgm:pt modelId="{97A1DF30-24E3-402D-9B84-BA1B6BA5AA61}" type="sibTrans" cxnId="{1F4264E0-38F2-4329-B7C4-1392367A817F}">
      <dgm:prSet/>
      <dgm:spPr/>
      <dgm:t>
        <a:bodyPr/>
        <a:lstStyle/>
        <a:p>
          <a:endParaRPr lang="en-US"/>
        </a:p>
      </dgm:t>
    </dgm:pt>
    <dgm:pt modelId="{EBAACC27-C392-45B4-A144-0712470F46FD}">
      <dgm:prSet phldrT="[Text]" custT="1"/>
      <dgm:spPr/>
      <dgm:t>
        <a:bodyPr/>
        <a:lstStyle/>
        <a:p>
          <a:pPr>
            <a:spcAft>
              <a:spcPts val="0"/>
            </a:spcAft>
          </a:pPr>
          <a:r>
            <a:rPr lang="en-US" sz="3600" dirty="0" smtClean="0">
              <a:latin typeface="Candara" panose="020E0502030303020204" pitchFamily="34" charset="0"/>
            </a:rPr>
            <a:t>Training  and mentoring</a:t>
          </a:r>
          <a:endParaRPr lang="en-US" sz="3600" dirty="0">
            <a:latin typeface="Candara" panose="020E0502030303020204" pitchFamily="34" charset="0"/>
          </a:endParaRPr>
        </a:p>
      </dgm:t>
    </dgm:pt>
    <dgm:pt modelId="{255EFBB9-3C98-4EBD-BC09-0949EDCDDDE7}" type="parTrans" cxnId="{76551EA4-B1FE-4E81-A88C-70E7F615CDA4}">
      <dgm:prSet/>
      <dgm:spPr/>
      <dgm:t>
        <a:bodyPr/>
        <a:lstStyle/>
        <a:p>
          <a:endParaRPr lang="en-US"/>
        </a:p>
      </dgm:t>
    </dgm:pt>
    <dgm:pt modelId="{84192A1F-07A6-4B7D-A59F-AD23FDAC7589}" type="sibTrans" cxnId="{76551EA4-B1FE-4E81-A88C-70E7F615CDA4}">
      <dgm:prSet/>
      <dgm:spPr/>
      <dgm:t>
        <a:bodyPr/>
        <a:lstStyle/>
        <a:p>
          <a:endParaRPr lang="en-US"/>
        </a:p>
      </dgm:t>
    </dgm:pt>
    <dgm:pt modelId="{C5EB9594-F6AA-4E41-B2CA-2A21FFAAE807}" type="pres">
      <dgm:prSet presAssocID="{659BB09B-6132-4448-84CA-D0F2B09823F4}" presName="cycle" presStyleCnt="0">
        <dgm:presLayoutVars>
          <dgm:dir/>
          <dgm:resizeHandles val="exact"/>
        </dgm:presLayoutVars>
      </dgm:prSet>
      <dgm:spPr/>
      <dgm:t>
        <a:bodyPr/>
        <a:lstStyle/>
        <a:p>
          <a:endParaRPr lang="en-US"/>
        </a:p>
      </dgm:t>
    </dgm:pt>
    <dgm:pt modelId="{2178A004-66D7-4D56-991C-78F10D390C97}" type="pres">
      <dgm:prSet presAssocID="{739892F3-3FB6-45F0-BC33-5A45A3F88AC7}" presName="dummy" presStyleCnt="0"/>
      <dgm:spPr/>
    </dgm:pt>
    <dgm:pt modelId="{0DDF2EF8-949A-4DDD-959B-A479E46A7D27}" type="pres">
      <dgm:prSet presAssocID="{739892F3-3FB6-45F0-BC33-5A45A3F88AC7}" presName="node" presStyleLbl="revTx" presStyleIdx="0" presStyleCnt="3" custScaleX="108092" custRadScaleRad="94514" custRadScaleInc="19048">
        <dgm:presLayoutVars>
          <dgm:bulletEnabled val="1"/>
        </dgm:presLayoutVars>
      </dgm:prSet>
      <dgm:spPr/>
      <dgm:t>
        <a:bodyPr/>
        <a:lstStyle/>
        <a:p>
          <a:endParaRPr lang="en-US"/>
        </a:p>
      </dgm:t>
    </dgm:pt>
    <dgm:pt modelId="{088E9A28-6EB4-4793-AD2C-3D66C2F7634D}" type="pres">
      <dgm:prSet presAssocID="{522CB333-8445-42A2-97C3-A4235AF2D3A8}" presName="sibTrans" presStyleLbl="node1" presStyleIdx="0" presStyleCnt="3"/>
      <dgm:spPr/>
      <dgm:t>
        <a:bodyPr/>
        <a:lstStyle/>
        <a:p>
          <a:endParaRPr lang="en-US"/>
        </a:p>
      </dgm:t>
    </dgm:pt>
    <dgm:pt modelId="{3054AE02-2527-4FCD-B6EA-5D3F2146CDE3}" type="pres">
      <dgm:prSet presAssocID="{D65A2DF0-8965-4F4F-9B62-D0D86B4D3D54}" presName="dummy" presStyleCnt="0"/>
      <dgm:spPr/>
    </dgm:pt>
    <dgm:pt modelId="{73140CD3-BB80-4176-8BF5-5446614989B8}" type="pres">
      <dgm:prSet presAssocID="{D65A2DF0-8965-4F4F-9B62-D0D86B4D3D54}" presName="node" presStyleLbl="revTx" presStyleIdx="1" presStyleCnt="3">
        <dgm:presLayoutVars>
          <dgm:bulletEnabled val="1"/>
        </dgm:presLayoutVars>
      </dgm:prSet>
      <dgm:spPr/>
      <dgm:t>
        <a:bodyPr/>
        <a:lstStyle/>
        <a:p>
          <a:endParaRPr lang="en-US"/>
        </a:p>
      </dgm:t>
    </dgm:pt>
    <dgm:pt modelId="{F00F410D-B32E-46E2-9100-604AFDAB3764}" type="pres">
      <dgm:prSet presAssocID="{97A1DF30-24E3-402D-9B84-BA1B6BA5AA61}" presName="sibTrans" presStyleLbl="node1" presStyleIdx="1" presStyleCnt="3"/>
      <dgm:spPr/>
      <dgm:t>
        <a:bodyPr/>
        <a:lstStyle/>
        <a:p>
          <a:endParaRPr lang="en-US"/>
        </a:p>
      </dgm:t>
    </dgm:pt>
    <dgm:pt modelId="{14BB3906-D49A-4E55-87D3-A28E42DD4385}" type="pres">
      <dgm:prSet presAssocID="{EBAACC27-C392-45B4-A144-0712470F46FD}" presName="dummy" presStyleCnt="0"/>
      <dgm:spPr/>
    </dgm:pt>
    <dgm:pt modelId="{2915177E-D5F6-4CAB-914F-C4A927D43790}" type="pres">
      <dgm:prSet presAssocID="{EBAACC27-C392-45B4-A144-0712470F46FD}" presName="node" presStyleLbl="revTx" presStyleIdx="2" presStyleCnt="3" custScaleX="111120" custRadScaleRad="96961" custRadScaleInc="-28597">
        <dgm:presLayoutVars>
          <dgm:bulletEnabled val="1"/>
        </dgm:presLayoutVars>
      </dgm:prSet>
      <dgm:spPr/>
      <dgm:t>
        <a:bodyPr/>
        <a:lstStyle/>
        <a:p>
          <a:endParaRPr lang="en-US"/>
        </a:p>
      </dgm:t>
    </dgm:pt>
    <dgm:pt modelId="{CD52B260-1A6C-4785-AF5E-30C37047730D}" type="pres">
      <dgm:prSet presAssocID="{84192A1F-07A6-4B7D-A59F-AD23FDAC7589}" presName="sibTrans" presStyleLbl="node1" presStyleIdx="2" presStyleCnt="3"/>
      <dgm:spPr/>
      <dgm:t>
        <a:bodyPr/>
        <a:lstStyle/>
        <a:p>
          <a:endParaRPr lang="en-US"/>
        </a:p>
      </dgm:t>
    </dgm:pt>
  </dgm:ptLst>
  <dgm:cxnLst>
    <dgm:cxn modelId="{D2DAEC51-2726-DB4F-90BF-6C5C856DA9A6}" type="presOf" srcId="{659BB09B-6132-4448-84CA-D0F2B09823F4}" destId="{C5EB9594-F6AA-4E41-B2CA-2A21FFAAE807}" srcOrd="0" destOrd="0" presId="urn:microsoft.com/office/officeart/2005/8/layout/cycle1"/>
    <dgm:cxn modelId="{7BE5B202-B3DA-244A-885A-556DC1EE34A7}" type="presOf" srcId="{EBAACC27-C392-45B4-A144-0712470F46FD}" destId="{2915177E-D5F6-4CAB-914F-C4A927D43790}" srcOrd="0" destOrd="0" presId="urn:microsoft.com/office/officeart/2005/8/layout/cycle1"/>
    <dgm:cxn modelId="{F77A82D1-02C9-7A4F-8ED8-4889E8EFD67F}" type="presOf" srcId="{739892F3-3FB6-45F0-BC33-5A45A3F88AC7}" destId="{0DDF2EF8-949A-4DDD-959B-A479E46A7D27}" srcOrd="0" destOrd="0" presId="urn:microsoft.com/office/officeart/2005/8/layout/cycle1"/>
    <dgm:cxn modelId="{6BA41E39-D02E-42D9-984B-EA7319489B0C}" srcId="{659BB09B-6132-4448-84CA-D0F2B09823F4}" destId="{739892F3-3FB6-45F0-BC33-5A45A3F88AC7}" srcOrd="0" destOrd="0" parTransId="{CE4B3069-66CC-4B00-9B41-6CE9F793751F}" sibTransId="{522CB333-8445-42A2-97C3-A4235AF2D3A8}"/>
    <dgm:cxn modelId="{76551EA4-B1FE-4E81-A88C-70E7F615CDA4}" srcId="{659BB09B-6132-4448-84CA-D0F2B09823F4}" destId="{EBAACC27-C392-45B4-A144-0712470F46FD}" srcOrd="2" destOrd="0" parTransId="{255EFBB9-3C98-4EBD-BC09-0949EDCDDDE7}" sibTransId="{84192A1F-07A6-4B7D-A59F-AD23FDAC7589}"/>
    <dgm:cxn modelId="{DEA2903C-3C16-2747-8534-591BA7445121}" type="presOf" srcId="{D65A2DF0-8965-4F4F-9B62-D0D86B4D3D54}" destId="{73140CD3-BB80-4176-8BF5-5446614989B8}" srcOrd="0" destOrd="0" presId="urn:microsoft.com/office/officeart/2005/8/layout/cycle1"/>
    <dgm:cxn modelId="{C322AAA1-71F5-554C-97BC-70032A25EB61}" type="presOf" srcId="{522CB333-8445-42A2-97C3-A4235AF2D3A8}" destId="{088E9A28-6EB4-4793-AD2C-3D66C2F7634D}" srcOrd="0" destOrd="0" presId="urn:microsoft.com/office/officeart/2005/8/layout/cycle1"/>
    <dgm:cxn modelId="{245EEBC7-D5AE-D847-B2B9-AE1AD3E3E7A0}" type="presOf" srcId="{84192A1F-07A6-4B7D-A59F-AD23FDAC7589}" destId="{CD52B260-1A6C-4785-AF5E-30C37047730D}" srcOrd="0" destOrd="0" presId="urn:microsoft.com/office/officeart/2005/8/layout/cycle1"/>
    <dgm:cxn modelId="{1C70C29A-9E32-D148-ACB7-B755BF817A47}" type="presOf" srcId="{97A1DF30-24E3-402D-9B84-BA1B6BA5AA61}" destId="{F00F410D-B32E-46E2-9100-604AFDAB3764}" srcOrd="0" destOrd="0" presId="urn:microsoft.com/office/officeart/2005/8/layout/cycle1"/>
    <dgm:cxn modelId="{1F4264E0-38F2-4329-B7C4-1392367A817F}" srcId="{659BB09B-6132-4448-84CA-D0F2B09823F4}" destId="{D65A2DF0-8965-4F4F-9B62-D0D86B4D3D54}" srcOrd="1" destOrd="0" parTransId="{4AC430E2-7F3F-4D21-BBB0-01981CF856CA}" sibTransId="{97A1DF30-24E3-402D-9B84-BA1B6BA5AA61}"/>
    <dgm:cxn modelId="{A52B12BA-A082-6B45-840D-0CE8C2A06639}" type="presParOf" srcId="{C5EB9594-F6AA-4E41-B2CA-2A21FFAAE807}" destId="{2178A004-66D7-4D56-991C-78F10D390C97}" srcOrd="0" destOrd="0" presId="urn:microsoft.com/office/officeart/2005/8/layout/cycle1"/>
    <dgm:cxn modelId="{0F99F088-A6AE-E647-8DD1-24F074B11C46}" type="presParOf" srcId="{C5EB9594-F6AA-4E41-B2CA-2A21FFAAE807}" destId="{0DDF2EF8-949A-4DDD-959B-A479E46A7D27}" srcOrd="1" destOrd="0" presId="urn:microsoft.com/office/officeart/2005/8/layout/cycle1"/>
    <dgm:cxn modelId="{8CCF314A-A9CF-1F43-AC3D-9CDCADBC6928}" type="presParOf" srcId="{C5EB9594-F6AA-4E41-B2CA-2A21FFAAE807}" destId="{088E9A28-6EB4-4793-AD2C-3D66C2F7634D}" srcOrd="2" destOrd="0" presId="urn:microsoft.com/office/officeart/2005/8/layout/cycle1"/>
    <dgm:cxn modelId="{B62A72EC-002E-5D47-B4F3-C238390638A0}" type="presParOf" srcId="{C5EB9594-F6AA-4E41-B2CA-2A21FFAAE807}" destId="{3054AE02-2527-4FCD-B6EA-5D3F2146CDE3}" srcOrd="3" destOrd="0" presId="urn:microsoft.com/office/officeart/2005/8/layout/cycle1"/>
    <dgm:cxn modelId="{60A6D366-0168-204B-A645-C538DCD6E0C4}" type="presParOf" srcId="{C5EB9594-F6AA-4E41-B2CA-2A21FFAAE807}" destId="{73140CD3-BB80-4176-8BF5-5446614989B8}" srcOrd="4" destOrd="0" presId="urn:microsoft.com/office/officeart/2005/8/layout/cycle1"/>
    <dgm:cxn modelId="{604B4704-CF67-B046-AB6B-DC16084C093D}" type="presParOf" srcId="{C5EB9594-F6AA-4E41-B2CA-2A21FFAAE807}" destId="{F00F410D-B32E-46E2-9100-604AFDAB3764}" srcOrd="5" destOrd="0" presId="urn:microsoft.com/office/officeart/2005/8/layout/cycle1"/>
    <dgm:cxn modelId="{2E4F0EE4-6191-3042-99EB-C0B2AE91F73C}" type="presParOf" srcId="{C5EB9594-F6AA-4E41-B2CA-2A21FFAAE807}" destId="{14BB3906-D49A-4E55-87D3-A28E42DD4385}" srcOrd="6" destOrd="0" presId="urn:microsoft.com/office/officeart/2005/8/layout/cycle1"/>
    <dgm:cxn modelId="{21935443-347E-264D-B57F-348B0B5DAFDD}" type="presParOf" srcId="{C5EB9594-F6AA-4E41-B2CA-2A21FFAAE807}" destId="{2915177E-D5F6-4CAB-914F-C4A927D43790}" srcOrd="7" destOrd="0" presId="urn:microsoft.com/office/officeart/2005/8/layout/cycle1"/>
    <dgm:cxn modelId="{900CBF71-4AD6-1E4C-A969-3405D52298D2}" type="presParOf" srcId="{C5EB9594-F6AA-4E41-B2CA-2A21FFAAE807}" destId="{CD52B260-1A6C-4785-AF5E-30C37047730D}"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F2EF8-949A-4DDD-959B-A479E46A7D27}">
      <dsp:nvSpPr>
        <dsp:cNvPr id="0" name=""/>
        <dsp:cNvSpPr/>
      </dsp:nvSpPr>
      <dsp:spPr>
        <a:xfrm>
          <a:off x="4502007" y="647703"/>
          <a:ext cx="2112642" cy="1954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ts val="0"/>
            </a:spcAft>
          </a:pPr>
          <a:r>
            <a:rPr lang="en-US" sz="3600" kern="1200" dirty="0" smtClean="0">
              <a:latin typeface="Candara" panose="020E0502030303020204" pitchFamily="34" charset="0"/>
            </a:rPr>
            <a:t>Track implementation</a:t>
          </a:r>
          <a:endParaRPr lang="en-US" sz="3600" kern="1200" dirty="0">
            <a:latin typeface="Candara" panose="020E0502030303020204" pitchFamily="34" charset="0"/>
          </a:endParaRPr>
        </a:p>
      </dsp:txBody>
      <dsp:txXfrm>
        <a:off x="4502007" y="647703"/>
        <a:ext cx="2112642" cy="1954485"/>
      </dsp:txXfrm>
    </dsp:sp>
    <dsp:sp modelId="{088E9A28-6EB4-4793-AD2C-3D66C2F7634D}">
      <dsp:nvSpPr>
        <dsp:cNvPr id="0" name=""/>
        <dsp:cNvSpPr/>
      </dsp:nvSpPr>
      <dsp:spPr>
        <a:xfrm>
          <a:off x="1476014" y="73587"/>
          <a:ext cx="4618528" cy="4618528"/>
        </a:xfrm>
        <a:prstGeom prst="circularArrow">
          <a:avLst>
            <a:gd name="adj1" fmla="val 8252"/>
            <a:gd name="adj2" fmla="val 576426"/>
            <a:gd name="adj3" fmla="val 2711962"/>
            <a:gd name="adj4" fmla="val 398503"/>
            <a:gd name="adj5" fmla="val 962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140CD3-BB80-4176-8BF5-5446614989B8}">
      <dsp:nvSpPr>
        <dsp:cNvPr id="0" name=""/>
        <dsp:cNvSpPr/>
      </dsp:nvSpPr>
      <dsp:spPr>
        <a:xfrm>
          <a:off x="2923752" y="3226536"/>
          <a:ext cx="1954485" cy="1954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ts val="0"/>
            </a:spcAft>
          </a:pPr>
          <a:r>
            <a:rPr lang="en-US" sz="3600" kern="1200" smtClean="0">
              <a:latin typeface="Candara" panose="020E0502030303020204" pitchFamily="34" charset="0"/>
            </a:rPr>
            <a:t>Refine</a:t>
          </a:r>
          <a:endParaRPr lang="en-US" sz="3600" kern="1200" dirty="0" smtClean="0">
            <a:latin typeface="Candara" panose="020E0502030303020204" pitchFamily="34" charset="0"/>
          </a:endParaRPr>
        </a:p>
      </dsp:txBody>
      <dsp:txXfrm>
        <a:off x="2923752" y="3226536"/>
        <a:ext cx="1954485" cy="1954485"/>
      </dsp:txXfrm>
    </dsp:sp>
    <dsp:sp modelId="{F00F410D-B32E-46E2-9100-604AFDAB3764}">
      <dsp:nvSpPr>
        <dsp:cNvPr id="0" name=""/>
        <dsp:cNvSpPr/>
      </dsp:nvSpPr>
      <dsp:spPr>
        <a:xfrm>
          <a:off x="1659144" y="40625"/>
          <a:ext cx="4618528" cy="4618528"/>
        </a:xfrm>
        <a:prstGeom prst="circularArrow">
          <a:avLst>
            <a:gd name="adj1" fmla="val 8252"/>
            <a:gd name="adj2" fmla="val 576426"/>
            <a:gd name="adj3" fmla="val 9586458"/>
            <a:gd name="adj4" fmla="val 7405598"/>
            <a:gd name="adj5" fmla="val 962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15177E-D5F6-4CAB-914F-C4A927D43790}">
      <dsp:nvSpPr>
        <dsp:cNvPr id="0" name=""/>
        <dsp:cNvSpPr/>
      </dsp:nvSpPr>
      <dsp:spPr>
        <a:xfrm>
          <a:off x="1071978" y="744851"/>
          <a:ext cx="2171824" cy="1954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ts val="0"/>
            </a:spcAft>
          </a:pPr>
          <a:r>
            <a:rPr lang="en-US" sz="3600" kern="1200" dirty="0" smtClean="0">
              <a:latin typeface="Candara" panose="020E0502030303020204" pitchFamily="34" charset="0"/>
            </a:rPr>
            <a:t>Training  and mentoring</a:t>
          </a:r>
          <a:endParaRPr lang="en-US" sz="3600" kern="1200" dirty="0">
            <a:latin typeface="Candara" panose="020E0502030303020204" pitchFamily="34" charset="0"/>
          </a:endParaRPr>
        </a:p>
      </dsp:txBody>
      <dsp:txXfrm>
        <a:off x="1071978" y="744851"/>
        <a:ext cx="2171824" cy="1954485"/>
      </dsp:txXfrm>
    </dsp:sp>
    <dsp:sp modelId="{CD52B260-1A6C-4785-AF5E-30C37047730D}">
      <dsp:nvSpPr>
        <dsp:cNvPr id="0" name=""/>
        <dsp:cNvSpPr/>
      </dsp:nvSpPr>
      <dsp:spPr>
        <a:xfrm>
          <a:off x="1546076" y="91857"/>
          <a:ext cx="4618528" cy="4618528"/>
        </a:xfrm>
        <a:prstGeom prst="circularArrow">
          <a:avLst>
            <a:gd name="adj1" fmla="val 8252"/>
            <a:gd name="adj2" fmla="val 576426"/>
            <a:gd name="adj3" fmla="val 16966960"/>
            <a:gd name="adj4" fmla="val 14451270"/>
            <a:gd name="adj5" fmla="val 962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0.61922</cdr:x>
      <cdr:y>0.23828</cdr:y>
    </cdr:from>
    <cdr:to>
      <cdr:x>0.95488</cdr:x>
      <cdr:y>0.35768</cdr:y>
    </cdr:to>
    <cdr:sp macro="" textlink="">
      <cdr:nvSpPr>
        <cdr:cNvPr id="2" name="TextBox 1"/>
        <cdr:cNvSpPr txBox="1"/>
      </cdr:nvSpPr>
      <cdr:spPr>
        <a:xfrm xmlns:a="http://schemas.openxmlformats.org/drawingml/2006/main">
          <a:off x="5105753" y="1107591"/>
          <a:ext cx="2767676" cy="554995"/>
        </a:xfrm>
        <a:prstGeom xmlns:a="http://schemas.openxmlformats.org/drawingml/2006/main" prst="rect">
          <a:avLst/>
        </a:prstGeom>
      </cdr:spPr>
      <cdr:txBody>
        <a:bodyPr xmlns:a="http://schemas.openxmlformats.org/drawingml/2006/main" wrap="square" rtlCol="0"/>
        <a:lstStyle xmlns:a="http://schemas.openxmlformats.org/drawingml/2006/main"/>
        <a:p xmlns:a="http://schemas.openxmlformats.org/drawingml/2006/main">
          <a:pPr algn="r"/>
          <a:r>
            <a:rPr lang="en-US" sz="2400" b="0" dirty="0" smtClean="0">
              <a:latin typeface="Candara"/>
              <a:cs typeface="Candara"/>
            </a:rPr>
            <a:t>Total Served</a:t>
          </a:r>
          <a:endParaRPr lang="en-US" sz="2400" b="0" dirty="0">
            <a:latin typeface="Candara"/>
            <a:cs typeface="Candara"/>
          </a:endParaRPr>
        </a:p>
      </cdr:txBody>
    </cdr:sp>
  </cdr:relSizeAnchor>
  <cdr:relSizeAnchor xmlns:cdr="http://schemas.openxmlformats.org/drawingml/2006/chartDrawing">
    <cdr:from>
      <cdr:x>0.47899</cdr:x>
      <cdr:y>0.57118</cdr:y>
    </cdr:from>
    <cdr:to>
      <cdr:x>0.97366</cdr:x>
      <cdr:y>0.69059</cdr:y>
    </cdr:to>
    <cdr:sp macro="" textlink="">
      <cdr:nvSpPr>
        <cdr:cNvPr id="3" name="TextBox 2"/>
        <cdr:cNvSpPr txBox="1"/>
      </cdr:nvSpPr>
      <cdr:spPr>
        <a:xfrm xmlns:a="http://schemas.openxmlformats.org/drawingml/2006/main">
          <a:off x="3949534" y="2654952"/>
          <a:ext cx="4078789" cy="555041"/>
        </a:xfrm>
        <a:prstGeom xmlns:a="http://schemas.openxmlformats.org/drawingml/2006/main" prst="rect">
          <a:avLst/>
        </a:prstGeom>
      </cdr:spPr>
      <cdr:txBody>
        <a:bodyPr xmlns:a="http://schemas.openxmlformats.org/drawingml/2006/main" wrap="square" rtlCol="0"/>
        <a:lstStyle xmlns:a="http://schemas.openxmlformats.org/drawingml/2006/main"/>
        <a:p xmlns:a="http://schemas.openxmlformats.org/drawingml/2006/main">
          <a:pPr algn="r"/>
          <a:r>
            <a:rPr lang="en-US" sz="2400" dirty="0" smtClean="0">
              <a:latin typeface="Candara"/>
              <a:cs typeface="Candara"/>
            </a:rPr>
            <a:t>Integrated Employment</a:t>
          </a:r>
          <a:endParaRPr lang="en-US" sz="2400" dirty="0">
            <a:latin typeface="Candara"/>
            <a:cs typeface="Candara"/>
          </a:endParaRPr>
        </a:p>
      </cdr:txBody>
    </cdr:sp>
  </cdr:relSizeAnchor>
  <cdr:relSizeAnchor xmlns:cdr="http://schemas.openxmlformats.org/drawingml/2006/chartDrawing">
    <cdr:from>
      <cdr:x>0.8891</cdr:x>
      <cdr:y>0.77017</cdr:y>
    </cdr:from>
    <cdr:to>
      <cdr:x>1</cdr:x>
      <cdr:y>0.96689</cdr:y>
    </cdr:to>
    <cdr:sp macro="" textlink="">
      <cdr:nvSpPr>
        <cdr:cNvPr id="4" name="TextBox 3"/>
        <cdr:cNvSpPr txBox="1"/>
      </cdr:nvSpPr>
      <cdr:spPr>
        <a:xfrm xmlns:a="http://schemas.openxmlformats.org/drawingml/2006/main">
          <a:off x="7585147" y="3579886"/>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D5F3A105-CCDD-BB48-B16A-B49FEE3E83CE}" type="slidenum">
              <a:rPr lang="en-US"/>
              <a:pPr>
                <a:defRPr/>
              </a:pPr>
              <a:t>‹#›</a:t>
            </a:fld>
            <a:endParaRPr lang="en-US"/>
          </a:p>
        </p:txBody>
      </p:sp>
      <p:pic>
        <p:nvPicPr>
          <p:cNvPr id="6" name="Picture 7" descr="thinkwork_no_taglin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8748712"/>
            <a:ext cx="2743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02006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cs typeface="+mn-cs"/>
              </a:defRPr>
            </a:lvl1pPr>
          </a:lstStyle>
          <a:p>
            <a:pPr>
              <a:defRPr/>
            </a:pPr>
            <a:endParaRPr lang="en-US"/>
          </a:p>
        </p:txBody>
      </p:sp>
      <p:sp>
        <p:nvSpPr>
          <p:cNvPr id="921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cs typeface="+mn-cs"/>
              </a:defRPr>
            </a:lvl1pPr>
          </a:lstStyle>
          <a:p>
            <a:pPr>
              <a:defRPr/>
            </a:pPr>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922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cs typeface="+mn-cs"/>
              </a:defRPr>
            </a:lvl1pPr>
          </a:lstStyle>
          <a:p>
            <a:pPr>
              <a:defRPr/>
            </a:pPr>
            <a:endParaRPr lang="en-US"/>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E036F0A-C87D-4546-96FB-90AD083F06E6}" type="slidenum">
              <a:rPr lang="en-US"/>
              <a:pPr>
                <a:defRPr/>
              </a:pPr>
              <a:t>‹#›</a:t>
            </a:fld>
            <a:endParaRPr lang="en-US"/>
          </a:p>
        </p:txBody>
      </p:sp>
    </p:spTree>
    <p:extLst>
      <p:ext uri="{BB962C8B-B14F-4D97-AF65-F5344CB8AC3E}">
        <p14:creationId xmlns:p14="http://schemas.microsoft.com/office/powerpoint/2010/main" val="387469110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ヒラギノ角ゴ Pro W3" charset="0"/>
        <a:cs typeface="ヒラギノ角ゴ Pro W3" charset="0"/>
      </a:defRPr>
    </a:lvl1pPr>
    <a:lvl2pPr marL="457200" algn="l" rtl="0" eaLnBrk="0" fontAlgn="base" hangingPunct="0">
      <a:spcBef>
        <a:spcPct val="30000"/>
      </a:spcBef>
      <a:spcAft>
        <a:spcPct val="0"/>
      </a:spcAft>
      <a:defRPr sz="1200" kern="1200">
        <a:solidFill>
          <a:schemeClr val="tx1"/>
        </a:solidFill>
        <a:latin typeface="Arial" charset="0"/>
        <a:ea typeface="ヒラギノ角ゴ Pro W3" charset="0"/>
        <a:cs typeface="ヒラギノ角ゴ Pro W3" charset="0"/>
      </a:defRPr>
    </a:lvl2pPr>
    <a:lvl3pPr marL="914400" algn="l" rtl="0" eaLnBrk="0" fontAlgn="base" hangingPunct="0">
      <a:spcBef>
        <a:spcPct val="30000"/>
      </a:spcBef>
      <a:spcAft>
        <a:spcPct val="0"/>
      </a:spcAft>
      <a:defRPr sz="12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charset="0"/>
        <a:cs typeface="ヒラギノ角ゴ Pro W3"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Arial" charset="0"/>
                <a:ea typeface="ヒラギノ角ゴ Pro W3" charset="0"/>
                <a:cs typeface="ヒラギノ角ゴ Pro W3" charset="0"/>
              </a:defRPr>
            </a:lvl1pPr>
            <a:lvl2pPr marL="742950" indent="-285750">
              <a:defRPr sz="2000">
                <a:solidFill>
                  <a:schemeClr val="tx1"/>
                </a:solidFill>
                <a:latin typeface="Arial" charset="0"/>
                <a:ea typeface="ヒラギノ角ゴ Pro W3" charset="0"/>
              </a:defRPr>
            </a:lvl2pPr>
            <a:lvl3pPr marL="1143000" indent="-228600">
              <a:defRPr sz="2000">
                <a:solidFill>
                  <a:schemeClr val="tx1"/>
                </a:solidFill>
                <a:latin typeface="Arial" charset="0"/>
                <a:ea typeface="ヒラギノ角ゴ Pro W3" charset="0"/>
              </a:defRPr>
            </a:lvl3pPr>
            <a:lvl4pPr marL="1600200" indent="-228600">
              <a:defRPr sz="2000">
                <a:solidFill>
                  <a:schemeClr val="tx1"/>
                </a:solidFill>
                <a:latin typeface="Arial" charset="0"/>
                <a:ea typeface="ヒラギノ角ゴ Pro W3" charset="0"/>
              </a:defRPr>
            </a:lvl4pPr>
            <a:lvl5pPr marL="2057400" indent="-228600">
              <a:defRPr sz="2000">
                <a:solidFill>
                  <a:schemeClr val="tx1"/>
                </a:solidFill>
                <a:latin typeface="Arial" charset="0"/>
                <a:ea typeface="ヒラギノ角ゴ Pro W3" charset="0"/>
              </a:defRPr>
            </a:lvl5pPr>
            <a:lvl6pPr marL="2514600" indent="-228600" eaLnBrk="0" fontAlgn="base" hangingPunct="0">
              <a:spcBef>
                <a:spcPct val="0"/>
              </a:spcBef>
              <a:spcAft>
                <a:spcPct val="0"/>
              </a:spcAft>
              <a:defRPr sz="2000">
                <a:solidFill>
                  <a:schemeClr val="tx1"/>
                </a:solidFill>
                <a:latin typeface="Arial" charset="0"/>
                <a:ea typeface="ヒラギノ角ゴ Pro W3" charset="0"/>
              </a:defRPr>
            </a:lvl6pPr>
            <a:lvl7pPr marL="2971800" indent="-228600" eaLnBrk="0" fontAlgn="base" hangingPunct="0">
              <a:spcBef>
                <a:spcPct val="0"/>
              </a:spcBef>
              <a:spcAft>
                <a:spcPct val="0"/>
              </a:spcAft>
              <a:defRPr sz="2000">
                <a:solidFill>
                  <a:schemeClr val="tx1"/>
                </a:solidFill>
                <a:latin typeface="Arial" charset="0"/>
                <a:ea typeface="ヒラギノ角ゴ Pro W3" charset="0"/>
              </a:defRPr>
            </a:lvl7pPr>
            <a:lvl8pPr marL="3429000" indent="-228600" eaLnBrk="0" fontAlgn="base" hangingPunct="0">
              <a:spcBef>
                <a:spcPct val="0"/>
              </a:spcBef>
              <a:spcAft>
                <a:spcPct val="0"/>
              </a:spcAft>
              <a:defRPr sz="2000">
                <a:solidFill>
                  <a:schemeClr val="tx1"/>
                </a:solidFill>
                <a:latin typeface="Arial" charset="0"/>
                <a:ea typeface="ヒラギノ角ゴ Pro W3" charset="0"/>
              </a:defRPr>
            </a:lvl8pPr>
            <a:lvl9pPr marL="3886200" indent="-228600" eaLnBrk="0" fontAlgn="base" hangingPunct="0">
              <a:spcBef>
                <a:spcPct val="0"/>
              </a:spcBef>
              <a:spcAft>
                <a:spcPct val="0"/>
              </a:spcAft>
              <a:defRPr sz="2000">
                <a:solidFill>
                  <a:schemeClr val="tx1"/>
                </a:solidFill>
                <a:latin typeface="Arial" charset="0"/>
                <a:ea typeface="ヒラギノ角ゴ Pro W3" charset="0"/>
              </a:defRPr>
            </a:lvl9pPr>
          </a:lstStyle>
          <a:p>
            <a:pPr>
              <a:defRPr/>
            </a:pPr>
            <a:fld id="{E4A18A36-1BFC-1346-881B-371B77C93F58}" type="slidenum">
              <a:rPr lang="en-US" sz="1200"/>
              <a:pPr>
                <a:defRPr/>
              </a:pPr>
              <a:t>1</a:t>
            </a:fld>
            <a:endParaRPr lang="en-US" sz="1200"/>
          </a:p>
        </p:txBody>
      </p:sp>
      <p:sp>
        <p:nvSpPr>
          <p:cNvPr id="18435" name="Rectangle 2"/>
          <p:cNvSpPr>
            <a:spLocks noGrp="1" noRot="1" noChangeAspect="1" noChangeArrowheads="1"/>
          </p:cNvSpPr>
          <p:nvPr>
            <p:ph type="sldImg"/>
          </p:nvPr>
        </p:nvSpPr>
        <p:spPr>
          <a:solidFill>
            <a:srgbClr val="FFFFFF"/>
          </a:solidFill>
          <a:ln/>
        </p:spPr>
      </p:sp>
      <p:sp>
        <p:nvSpPr>
          <p:cNvPr id="22532" name="Rectangle 3"/>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329" eaLnBrk="0" hangingPunct="0">
              <a:defRPr sz="2400">
                <a:solidFill>
                  <a:schemeClr val="tx1"/>
                </a:solidFill>
                <a:latin typeface="Arial" charset="0"/>
                <a:ea typeface="ＭＳ Ｐゴシック" charset="0"/>
                <a:cs typeface="ＭＳ Ｐゴシック" charset="0"/>
              </a:defRPr>
            </a:lvl1pPr>
            <a:lvl2pPr marL="728971" indent="-280373" defTabSz="914329" eaLnBrk="0" hangingPunct="0">
              <a:defRPr sz="2400">
                <a:solidFill>
                  <a:schemeClr val="tx1"/>
                </a:solidFill>
                <a:latin typeface="Arial" charset="0"/>
                <a:ea typeface="ＭＳ Ｐゴシック" charset="0"/>
              </a:defRPr>
            </a:lvl2pPr>
            <a:lvl3pPr marL="1121493" indent="-224298" defTabSz="914329" eaLnBrk="0" hangingPunct="0">
              <a:defRPr sz="2400">
                <a:solidFill>
                  <a:schemeClr val="tx1"/>
                </a:solidFill>
                <a:latin typeface="Arial" charset="0"/>
                <a:ea typeface="ＭＳ Ｐゴシック" charset="0"/>
              </a:defRPr>
            </a:lvl3pPr>
            <a:lvl4pPr marL="1570091" indent="-224298" defTabSz="914329" eaLnBrk="0" hangingPunct="0">
              <a:defRPr sz="2400">
                <a:solidFill>
                  <a:schemeClr val="tx1"/>
                </a:solidFill>
                <a:latin typeface="Arial" charset="0"/>
                <a:ea typeface="ＭＳ Ｐゴシック" charset="0"/>
              </a:defRPr>
            </a:lvl4pPr>
            <a:lvl5pPr marL="2018689" indent="-224298" defTabSz="914329" eaLnBrk="0" hangingPunct="0">
              <a:defRPr sz="2400">
                <a:solidFill>
                  <a:schemeClr val="tx1"/>
                </a:solidFill>
                <a:latin typeface="Arial" charset="0"/>
                <a:ea typeface="ＭＳ Ｐゴシック" charset="0"/>
              </a:defRPr>
            </a:lvl5pPr>
            <a:lvl6pPr marL="2467285" indent="-224298" defTabSz="914329" eaLnBrk="0" fontAlgn="base" hangingPunct="0">
              <a:spcBef>
                <a:spcPct val="0"/>
              </a:spcBef>
              <a:spcAft>
                <a:spcPct val="0"/>
              </a:spcAft>
              <a:defRPr sz="2400">
                <a:solidFill>
                  <a:schemeClr val="tx1"/>
                </a:solidFill>
                <a:latin typeface="Arial" charset="0"/>
                <a:ea typeface="ＭＳ Ｐゴシック" charset="0"/>
              </a:defRPr>
            </a:lvl6pPr>
            <a:lvl7pPr marL="2915882" indent="-224298" defTabSz="914329" eaLnBrk="0" fontAlgn="base" hangingPunct="0">
              <a:spcBef>
                <a:spcPct val="0"/>
              </a:spcBef>
              <a:spcAft>
                <a:spcPct val="0"/>
              </a:spcAft>
              <a:defRPr sz="2400">
                <a:solidFill>
                  <a:schemeClr val="tx1"/>
                </a:solidFill>
                <a:latin typeface="Arial" charset="0"/>
                <a:ea typeface="ＭＳ Ｐゴシック" charset="0"/>
              </a:defRPr>
            </a:lvl7pPr>
            <a:lvl8pPr marL="3364480" indent="-224298" defTabSz="914329" eaLnBrk="0" fontAlgn="base" hangingPunct="0">
              <a:spcBef>
                <a:spcPct val="0"/>
              </a:spcBef>
              <a:spcAft>
                <a:spcPct val="0"/>
              </a:spcAft>
              <a:defRPr sz="2400">
                <a:solidFill>
                  <a:schemeClr val="tx1"/>
                </a:solidFill>
                <a:latin typeface="Arial" charset="0"/>
                <a:ea typeface="ＭＳ Ｐゴシック" charset="0"/>
              </a:defRPr>
            </a:lvl8pPr>
            <a:lvl9pPr marL="3813078" indent="-224298" defTabSz="914329"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F10416B-4C98-FE40-B3CA-2847C3D97439}" type="slidenum">
              <a:rPr lang="en-US" sz="1200"/>
              <a:pPr eaLnBrk="1" hangingPunct="1"/>
              <a:t>18</a:t>
            </a:fld>
            <a:endParaRPr lang="en-US" sz="1200"/>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544137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5838">
              <a:defRPr/>
            </a:pPr>
            <a:r>
              <a:rPr lang="en-US" dirty="0"/>
              <a:t>Estimated 500,000 adults with IDD receiving services from community rehabilitation programs (CRPs)</a:t>
            </a:r>
          </a:p>
          <a:p>
            <a:pPr defTabSz="895838">
              <a:defRPr/>
            </a:pPr>
            <a:r>
              <a:rPr lang="en-US" dirty="0"/>
              <a:t>Estimated 5-6,000 CRPs, nationally each on average with 6 ECs</a:t>
            </a:r>
          </a:p>
          <a:p>
            <a:pPr defTabSz="895838">
              <a:defRPr/>
            </a:pPr>
            <a:r>
              <a:rPr lang="en-US" dirty="0"/>
              <a:t>Effective support practices: supported employment, customized employment, discovery, person-centered career planning, natural support, demand side job development, work incentive planning</a:t>
            </a:r>
          </a:p>
          <a:p>
            <a:pPr defTabSz="895838">
              <a:defRPr/>
            </a:pPr>
            <a:endParaRPr lang="en-US" dirty="0"/>
          </a:p>
          <a:p>
            <a:endParaRPr lang="en-US" dirty="0"/>
          </a:p>
        </p:txBody>
      </p:sp>
      <p:sp>
        <p:nvSpPr>
          <p:cNvPr id="4" name="Slide Number Placeholder 3"/>
          <p:cNvSpPr>
            <a:spLocks noGrp="1"/>
          </p:cNvSpPr>
          <p:nvPr>
            <p:ph type="sldNum" sz="quarter" idx="10"/>
          </p:nvPr>
        </p:nvSpPr>
        <p:spPr/>
        <p:txBody>
          <a:bodyPr/>
          <a:lstStyle/>
          <a:p>
            <a:fld id="{1A4F67AD-A63B-3F49-90D3-49B0FBE48D6A}" type="slidenum">
              <a:rPr lang="en-US" smtClean="0"/>
              <a:pPr/>
              <a:t>19</a:t>
            </a:fld>
            <a:endParaRPr lang="en-US"/>
          </a:p>
        </p:txBody>
      </p:sp>
    </p:spTree>
    <p:extLst>
      <p:ext uri="{BB962C8B-B14F-4D97-AF65-F5344CB8AC3E}">
        <p14:creationId xmlns:p14="http://schemas.microsoft.com/office/powerpoint/2010/main" val="442287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xfrm>
            <a:off x="1152525" y="692150"/>
            <a:ext cx="4552950" cy="3416300"/>
          </a:xfrm>
          <a:ln/>
        </p:spPr>
      </p:sp>
      <p:sp>
        <p:nvSpPr>
          <p:cNvPr id="491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dirty="0" smtClean="0">
                <a:latin typeface="Times" charset="0"/>
                <a:ea typeface="ＭＳ Ｐゴシック" charset="0"/>
                <a:cs typeface="ＭＳ Ｐゴシック" charset="0"/>
              </a:rPr>
              <a:t>Decisions </a:t>
            </a:r>
            <a:r>
              <a:rPr lang="en-US" dirty="0"/>
              <a:t>to meet the unique individual circumstances, preferences, and support needs of job seekers</a:t>
            </a:r>
          </a:p>
          <a:p>
            <a:pPr defTabSz="895838">
              <a:defRPr/>
            </a:pPr>
            <a:r>
              <a:rPr lang="en-US" dirty="0">
                <a:ea typeface="ＭＳ Ｐゴシック" charset="0"/>
                <a:cs typeface="ＭＳ Ｐゴシック" charset="0"/>
              </a:rPr>
              <a:t>Most effective </a:t>
            </a:r>
            <a:r>
              <a:rPr lang="en-US" dirty="0"/>
              <a:t>for increasing the number of job seekers who find jobs, and find jobs that yield better wages, and work hours?</a:t>
            </a:r>
          </a:p>
          <a:p>
            <a:pPr defTabSz="895838">
              <a:defRPr/>
            </a:pPr>
            <a:r>
              <a:rPr lang="en-US" dirty="0">
                <a:latin typeface="Candara"/>
                <a:cs typeface="Candara"/>
              </a:rPr>
              <a:t>Benchmark: e.g. duration of discovery/assessment; number of employers contacts; number of interviews </a:t>
            </a:r>
            <a:endParaRPr lang="en-US" dirty="0"/>
          </a:p>
          <a:p>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3742967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xfrm>
            <a:off x="1152525" y="692150"/>
            <a:ext cx="4552950" cy="3416300"/>
          </a:xfrm>
          <a:ln/>
        </p:spPr>
      </p:sp>
      <p:sp>
        <p:nvSpPr>
          <p:cNvPr id="491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dirty="0" smtClean="0">
                <a:latin typeface="Times" charset="0"/>
                <a:ea typeface="ＭＳ Ｐゴシック" charset="0"/>
                <a:cs typeface="ＭＳ Ｐゴシック" charset="0"/>
              </a:rPr>
              <a:t>Decisions </a:t>
            </a:r>
            <a:r>
              <a:rPr lang="en-US" dirty="0"/>
              <a:t>to meet the unique individual circumstances, preferences, and support needs of job seekers</a:t>
            </a:r>
          </a:p>
          <a:p>
            <a:pPr defTabSz="895838">
              <a:defRPr/>
            </a:pPr>
            <a:r>
              <a:rPr lang="en-US" dirty="0">
                <a:ea typeface="ＭＳ Ｐゴシック" charset="0"/>
                <a:cs typeface="ＭＳ Ｐゴシック" charset="0"/>
              </a:rPr>
              <a:t>Most effective </a:t>
            </a:r>
            <a:r>
              <a:rPr lang="en-US" dirty="0"/>
              <a:t>for increasing the number of job seekers who find jobs, and find jobs that yield better wages, and work hours?</a:t>
            </a:r>
          </a:p>
          <a:p>
            <a:pPr defTabSz="895838">
              <a:defRPr/>
            </a:pPr>
            <a:r>
              <a:rPr lang="en-US" dirty="0">
                <a:latin typeface="Candara"/>
                <a:cs typeface="Candara"/>
              </a:rPr>
              <a:t>Benchmark: e.g. duration of discovery/assessment; number of employers contacts; number of interviews </a:t>
            </a:r>
            <a:endParaRPr lang="en-US" dirty="0"/>
          </a:p>
          <a:p>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1356237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xfrm>
            <a:off x="1152525" y="692150"/>
            <a:ext cx="4552950" cy="3416300"/>
          </a:xfrm>
          <a:ln/>
        </p:spPr>
      </p:sp>
      <p:sp>
        <p:nvSpPr>
          <p:cNvPr id="491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3902685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xfrm>
            <a:off x="1152525" y="692150"/>
            <a:ext cx="4552950" cy="3416300"/>
          </a:xfrm>
          <a:ln/>
        </p:spPr>
      </p:sp>
      <p:sp>
        <p:nvSpPr>
          <p:cNvPr id="491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1125672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xfrm>
            <a:off x="1152525" y="692150"/>
            <a:ext cx="4552950" cy="3416300"/>
          </a:xfrm>
          <a:ln/>
        </p:spPr>
      </p:sp>
      <p:sp>
        <p:nvSpPr>
          <p:cNvPr id="491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112024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xfrm>
            <a:off x="1152525" y="692150"/>
            <a:ext cx="4552950" cy="3416300"/>
          </a:xfrm>
          <a:ln/>
        </p:spPr>
      </p:sp>
      <p:sp>
        <p:nvSpPr>
          <p:cNvPr id="4915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pPr marL="727868" lvl="1" eaLnBrk="1" hangingPunct="1">
              <a:spcBef>
                <a:spcPts val="0"/>
              </a:spcBef>
              <a:spcAft>
                <a:spcPts val="0"/>
              </a:spcAft>
              <a:buClr>
                <a:srgbClr val="0000FF"/>
              </a:buClr>
              <a:buSzPct val="130000"/>
            </a:pPr>
            <a:r>
              <a:rPr lang="en-US" dirty="0" smtClean="0">
                <a:latin typeface="Times" charset="0"/>
                <a:ea typeface="ＭＳ Ｐゴシック" charset="0"/>
                <a:cs typeface="ＭＳ Ｐゴシック" charset="0"/>
              </a:rPr>
              <a:t>Outcomes: </a:t>
            </a:r>
            <a:r>
              <a:rPr lang="en-US" sz="1600" dirty="0">
                <a:latin typeface="Candara" panose="020E0502030303020204" pitchFamily="34" charset="0"/>
                <a:cs typeface="Candara"/>
              </a:rPr>
              <a:t>Higher employment rate; Higher wages and more work hours; Job retention; Career advancement</a:t>
            </a:r>
          </a:p>
          <a:p>
            <a:endParaRPr lang="en-US" dirty="0">
              <a:latin typeface="Times" charset="0"/>
              <a:ea typeface="ＭＳ Ｐゴシック" charset="0"/>
              <a:cs typeface="ＭＳ Ｐゴシック" charset="0"/>
            </a:endParaRPr>
          </a:p>
        </p:txBody>
      </p:sp>
    </p:spTree>
    <p:extLst>
      <p:ext uri="{BB962C8B-B14F-4D97-AF65-F5344CB8AC3E}">
        <p14:creationId xmlns:p14="http://schemas.microsoft.com/office/powerpoint/2010/main" val="171969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4F67AD-A63B-3F49-90D3-49B0FBE48D6A}" type="slidenum">
              <a:rPr lang="en-US" smtClean="0"/>
              <a:pPr/>
              <a:t>31</a:t>
            </a:fld>
            <a:endParaRPr lang="en-US"/>
          </a:p>
        </p:txBody>
      </p:sp>
    </p:spTree>
    <p:extLst>
      <p:ext uri="{BB962C8B-B14F-4D97-AF65-F5344CB8AC3E}">
        <p14:creationId xmlns:p14="http://schemas.microsoft.com/office/powerpoint/2010/main" val="4135287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ヒラギノ角ゴ Pro W3" charset="0"/>
                <a:cs typeface="ヒラギノ角ゴ Pro W3" charset="0"/>
              </a:defRPr>
            </a:lvl1pPr>
            <a:lvl2pPr marL="742950" indent="-285750" eaLnBrk="0" hangingPunct="0">
              <a:defRPr sz="2000">
                <a:solidFill>
                  <a:schemeClr val="tx1"/>
                </a:solidFill>
                <a:latin typeface="Arial" charset="0"/>
                <a:ea typeface="ヒラギノ角ゴ Pro W3" charset="0"/>
                <a:cs typeface="ヒラギノ角ゴ Pro W3" charset="0"/>
              </a:defRPr>
            </a:lvl2pPr>
            <a:lvl3pPr marL="1143000" indent="-228600" eaLnBrk="0" hangingPunct="0">
              <a:defRPr sz="2000">
                <a:solidFill>
                  <a:schemeClr val="tx1"/>
                </a:solidFill>
                <a:latin typeface="Arial" charset="0"/>
                <a:ea typeface="ヒラギノ角ゴ Pro W3" charset="0"/>
                <a:cs typeface="ヒラギノ角ゴ Pro W3" charset="0"/>
              </a:defRPr>
            </a:lvl3pPr>
            <a:lvl4pPr marL="1600200" indent="-228600" eaLnBrk="0" hangingPunct="0">
              <a:defRPr sz="2000">
                <a:solidFill>
                  <a:schemeClr val="tx1"/>
                </a:solidFill>
                <a:latin typeface="Arial" charset="0"/>
                <a:ea typeface="ヒラギノ角ゴ Pro W3" charset="0"/>
                <a:cs typeface="ヒラギノ角ゴ Pro W3" charset="0"/>
              </a:defRPr>
            </a:lvl4pPr>
            <a:lvl5pPr marL="2057400" indent="-228600" eaLnBrk="0" hangingPunct="0">
              <a:defRPr sz="20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0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0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0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000">
                <a:solidFill>
                  <a:schemeClr val="tx1"/>
                </a:solidFill>
                <a:latin typeface="Arial" charset="0"/>
                <a:ea typeface="ヒラギノ角ゴ Pro W3" charset="0"/>
                <a:cs typeface="ヒラギノ角ゴ Pro W3" charset="0"/>
              </a:defRPr>
            </a:lvl9pPr>
          </a:lstStyle>
          <a:p>
            <a:pPr eaLnBrk="1" hangingPunct="1"/>
            <a:fld id="{69199151-A718-654B-BEDD-E3BBE51BDB9C}" type="slidenum">
              <a:rPr lang="en-US" sz="1200">
                <a:solidFill>
                  <a:srgbClr val="000000"/>
                </a:solidFill>
              </a:rPr>
              <a:pPr eaLnBrk="1" hangingPunct="1"/>
              <a:t>34</a:t>
            </a:fld>
            <a:endParaRPr lang="en-US" sz="1200">
              <a:solidFill>
                <a:srgbClr val="000000"/>
              </a:solidFill>
            </a:endParaRPr>
          </a:p>
        </p:txBody>
      </p:sp>
      <p:sp>
        <p:nvSpPr>
          <p:cNvPr id="2457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3177" tIns="46589" rIns="93177" bIns="46589" anchor="b"/>
          <a:lstStyle>
            <a:lvl1pPr eaLnBrk="0" hangingPunct="0">
              <a:defRPr sz="2000">
                <a:solidFill>
                  <a:schemeClr val="tx1"/>
                </a:solidFill>
                <a:latin typeface="Arial" charset="0"/>
                <a:ea typeface="ヒラギノ角ゴ Pro W3" charset="0"/>
                <a:cs typeface="ヒラギノ角ゴ Pro W3" charset="0"/>
              </a:defRPr>
            </a:lvl1pPr>
            <a:lvl2pPr marL="742950" indent="-285750" eaLnBrk="0" hangingPunct="0">
              <a:defRPr sz="2000">
                <a:solidFill>
                  <a:schemeClr val="tx1"/>
                </a:solidFill>
                <a:latin typeface="Arial" charset="0"/>
                <a:ea typeface="ヒラギノ角ゴ Pro W3" charset="0"/>
                <a:cs typeface="ヒラギノ角ゴ Pro W3" charset="0"/>
              </a:defRPr>
            </a:lvl2pPr>
            <a:lvl3pPr marL="1143000" indent="-228600" eaLnBrk="0" hangingPunct="0">
              <a:defRPr sz="2000">
                <a:solidFill>
                  <a:schemeClr val="tx1"/>
                </a:solidFill>
                <a:latin typeface="Arial" charset="0"/>
                <a:ea typeface="ヒラギノ角ゴ Pro W3" charset="0"/>
                <a:cs typeface="ヒラギノ角ゴ Pro W3" charset="0"/>
              </a:defRPr>
            </a:lvl3pPr>
            <a:lvl4pPr marL="1600200" indent="-228600" eaLnBrk="0" hangingPunct="0">
              <a:defRPr sz="2000">
                <a:solidFill>
                  <a:schemeClr val="tx1"/>
                </a:solidFill>
                <a:latin typeface="Arial" charset="0"/>
                <a:ea typeface="ヒラギノ角ゴ Pro W3" charset="0"/>
                <a:cs typeface="ヒラギノ角ゴ Pro W3" charset="0"/>
              </a:defRPr>
            </a:lvl4pPr>
            <a:lvl5pPr marL="2057400" indent="-228600" eaLnBrk="0" hangingPunct="0">
              <a:defRPr sz="20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0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0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0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000">
                <a:solidFill>
                  <a:schemeClr val="tx1"/>
                </a:solidFill>
                <a:latin typeface="Arial" charset="0"/>
                <a:ea typeface="ヒラギノ角ゴ Pro W3" charset="0"/>
                <a:cs typeface="ヒラギノ角ゴ Pro W3" charset="0"/>
              </a:defRPr>
            </a:lvl9pPr>
          </a:lstStyle>
          <a:p>
            <a:pPr algn="r"/>
            <a:fld id="{CA6740F7-4CE7-FA4E-BF04-50A946BE77C6}" type="slidenum">
              <a:rPr lang="en-US" sz="1200">
                <a:solidFill>
                  <a:srgbClr val="000000"/>
                </a:solidFill>
                <a:latin typeface="Times" charset="0"/>
                <a:ea typeface="MS PGothic" charset="0"/>
                <a:cs typeface="MS PGothic" charset="0"/>
              </a:rPr>
              <a:pPr algn="r"/>
              <a:t>34</a:t>
            </a:fld>
            <a:endParaRPr lang="en-US" sz="1200">
              <a:solidFill>
                <a:srgbClr val="000000"/>
              </a:solidFill>
              <a:latin typeface="Times" charset="0"/>
              <a:ea typeface="MS PGothic" charset="0"/>
              <a:cs typeface="MS PGothic" charset="0"/>
            </a:endParaRPr>
          </a:p>
        </p:txBody>
      </p:sp>
      <p:sp>
        <p:nvSpPr>
          <p:cNvPr id="93188" name="Rectangle 2"/>
          <p:cNvSpPr>
            <a:spLocks noGrp="1" noRot="1" noChangeAspect="1" noChangeArrowheads="1" noTextEdit="1"/>
          </p:cNvSpPr>
          <p:nvPr>
            <p:ph type="sldImg"/>
          </p:nvPr>
        </p:nvSpPr>
        <p:spPr>
          <a:solidFill>
            <a:srgbClr val="FFFFFF"/>
          </a:solidFill>
          <a:ln/>
        </p:spPr>
      </p:sp>
      <p:sp>
        <p:nvSpPr>
          <p:cNvPr id="93189"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r>
              <a:rPr lang="en-US" dirty="0" smtClean="0">
                <a:latin typeface="Arial" pitchFamily="34" charset="0"/>
                <a:ea typeface="ヒラギノ角ゴ Pro W3" pitchFamily="1" charset="-128"/>
              </a:rPr>
              <a:t>Catalysts</a:t>
            </a:r>
          </a:p>
          <a:p>
            <a:pPr marL="171450" indent="-171450" eaLnBrk="1" hangingPunct="1">
              <a:buFont typeface="Arial" panose="020B0604020202020204" pitchFamily="34" charset="0"/>
              <a:buChar char="•"/>
              <a:defRPr/>
            </a:pPr>
            <a:r>
              <a:rPr lang="en-US" dirty="0" smtClean="0">
                <a:latin typeface="Arial" pitchFamily="34" charset="0"/>
                <a:ea typeface="ヒラギノ角ゴ Pro W3" pitchFamily="1" charset="-128"/>
              </a:rPr>
              <a:t>Is everyone on the same page</a:t>
            </a:r>
          </a:p>
          <a:p>
            <a:pPr marL="171450" indent="-171450" eaLnBrk="1" hangingPunct="1">
              <a:buFont typeface="Arial" panose="020B0604020202020204" pitchFamily="34" charset="0"/>
              <a:buChar char="•"/>
              <a:defRPr/>
            </a:pPr>
            <a:r>
              <a:rPr lang="en-US" dirty="0" smtClean="0">
                <a:latin typeface="Arial" pitchFamily="34" charset="0"/>
                <a:ea typeface="ヒラギノ角ゴ Pro W3" pitchFamily="1" charset="-128"/>
              </a:rPr>
              <a:t>Who owns it?</a:t>
            </a:r>
          </a:p>
          <a:p>
            <a:pPr marL="171450" indent="-171450" eaLnBrk="1" hangingPunct="1">
              <a:buFont typeface="Arial" panose="020B0604020202020204" pitchFamily="34" charset="0"/>
              <a:buChar char="•"/>
              <a:defRPr/>
            </a:pPr>
            <a:r>
              <a:rPr lang="en-US" dirty="0" smtClean="0">
                <a:latin typeface="Arial" pitchFamily="34" charset="0"/>
                <a:ea typeface="ヒラギノ角ゴ Pro W3" pitchFamily="1" charset="-128"/>
              </a:rPr>
              <a:t>Clear goals</a:t>
            </a:r>
          </a:p>
          <a:p>
            <a:pPr eaLnBrk="1" hangingPunct="1">
              <a:defRPr/>
            </a:pPr>
            <a:r>
              <a:rPr lang="en-US" dirty="0" smtClean="0">
                <a:latin typeface="Arial" pitchFamily="34" charset="0"/>
                <a:ea typeface="ヒラギノ角ゴ Pro W3" pitchFamily="1" charset="-128"/>
              </a:rPr>
              <a:t>Strategies:</a:t>
            </a:r>
          </a:p>
          <a:p>
            <a:pPr marL="171450" indent="-171450" eaLnBrk="1" hangingPunct="1">
              <a:buFont typeface="Arial" panose="020B0604020202020204" pitchFamily="34" charset="0"/>
              <a:buChar char="•"/>
              <a:defRPr/>
            </a:pPr>
            <a:r>
              <a:rPr lang="en-US" dirty="0" smtClean="0">
                <a:latin typeface="Arial" pitchFamily="34" charset="0"/>
                <a:ea typeface="ヒラギノ角ゴ Pro W3" pitchFamily="1" charset="-128"/>
              </a:rPr>
              <a:t>Is implementation and investment consistent with  the goals and values?</a:t>
            </a:r>
          </a:p>
          <a:p>
            <a:pPr eaLnBrk="1" hangingPunct="1">
              <a:defRPr/>
            </a:pPr>
            <a:r>
              <a:rPr lang="en-US" dirty="0" smtClean="0">
                <a:latin typeface="Arial" pitchFamily="34" charset="0"/>
                <a:ea typeface="ヒラギノ角ゴ Pro W3" pitchFamily="1" charset="-128"/>
              </a:rPr>
              <a:t>Facilitators</a:t>
            </a:r>
          </a:p>
          <a:p>
            <a:pPr marL="171450" indent="-171450" eaLnBrk="1" hangingPunct="1">
              <a:buFont typeface="Arial" panose="020B0604020202020204" pitchFamily="34" charset="0"/>
              <a:buChar char="•"/>
              <a:defRPr/>
            </a:pPr>
            <a:r>
              <a:rPr lang="en-US" dirty="0" smtClean="0">
                <a:latin typeface="Arial" pitchFamily="34" charset="0"/>
                <a:ea typeface="ヒラギノ角ゴ Pro W3" pitchFamily="1" charset="-128"/>
              </a:rPr>
              <a:t>Are we developing key relationships? </a:t>
            </a:r>
          </a:p>
          <a:p>
            <a:pPr marL="171450" indent="-171450" eaLnBrk="1" hangingPunct="1">
              <a:buFont typeface="Arial" panose="020B0604020202020204" pitchFamily="34" charset="0"/>
              <a:buChar char="•"/>
              <a:defRPr/>
            </a:pPr>
            <a:r>
              <a:rPr lang="en-US" dirty="0" smtClean="0">
                <a:latin typeface="Arial" pitchFamily="34" charset="0"/>
                <a:ea typeface="ヒラギノ角ゴ Pro W3" pitchFamily="1" charset="-128"/>
              </a:rPr>
              <a:t>Is there opportunity for local innovation and ownership?</a:t>
            </a:r>
          </a:p>
          <a:p>
            <a:pPr eaLnBrk="1" hangingPunct="1">
              <a:defRPr/>
            </a:pPr>
            <a:endParaRPr lang="en-US" dirty="0" smtClean="0">
              <a:latin typeface="Arial" pitchFamily="34" charset="0"/>
              <a:ea typeface="ヒラギノ角ゴ Pro W3" pitchFamily="1" charset="-128"/>
            </a:endParaRPr>
          </a:p>
        </p:txBody>
      </p:sp>
      <p:sp>
        <p:nvSpPr>
          <p:cNvPr id="3" name="Header Placeholder 2"/>
          <p:cNvSpPr>
            <a:spLocks noGrp="1"/>
          </p:cNvSpPr>
          <p:nvPr>
            <p:ph type="hdr" sz="quarter"/>
          </p:nvPr>
        </p:nvSpPr>
        <p:spPr/>
        <p:txBody>
          <a:bodyPr/>
          <a:lstStyle/>
          <a:p>
            <a:pPr>
              <a:defRPr/>
            </a:pPr>
            <a:r>
              <a:rPr lang="en-US" smtClean="0">
                <a:solidFill>
                  <a:prstClr val="black"/>
                </a:solidFill>
              </a:rPr>
              <a:t>SELN Discussion - NASDDDS' Mid-Year Meeting</a:t>
            </a:r>
            <a:endParaRPr lang="en-US">
              <a:solidFill>
                <a:prstClr val="black"/>
              </a:solidFill>
            </a:endParaRPr>
          </a:p>
        </p:txBody>
      </p:sp>
      <p:sp>
        <p:nvSpPr>
          <p:cNvPr id="5" name="Footer Placeholder 4"/>
          <p:cNvSpPr>
            <a:spLocks noGrp="1"/>
          </p:cNvSpPr>
          <p:nvPr>
            <p:ph type="ftr" sz="quarter" idx="4"/>
          </p:nvPr>
        </p:nvSpPr>
        <p:spPr/>
        <p:txBody>
          <a:bodyPr/>
          <a:lstStyle/>
          <a:p>
            <a:pPr>
              <a:defRPr/>
            </a:pPr>
            <a:r>
              <a:rPr lang="en-US" smtClean="0">
                <a:solidFill>
                  <a:prstClr val="black"/>
                </a:solidFill>
              </a:rPr>
              <a:t>June 2014</a:t>
            </a:r>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000">
                <a:solidFill>
                  <a:schemeClr val="tx1"/>
                </a:solidFill>
                <a:latin typeface="Arial" charset="0"/>
                <a:ea typeface="ヒラギノ角ゴ Pro W3" charset="0"/>
                <a:cs typeface="ヒラギノ角ゴ Pro W3" charset="0"/>
              </a:defRPr>
            </a:lvl1pPr>
            <a:lvl2pPr marL="742950" indent="-285750">
              <a:defRPr sz="2000">
                <a:solidFill>
                  <a:schemeClr val="tx1"/>
                </a:solidFill>
                <a:latin typeface="Arial" charset="0"/>
                <a:ea typeface="ヒラギノ角ゴ Pro W3" charset="0"/>
              </a:defRPr>
            </a:lvl2pPr>
            <a:lvl3pPr marL="1143000" indent="-228600">
              <a:defRPr sz="2000">
                <a:solidFill>
                  <a:schemeClr val="tx1"/>
                </a:solidFill>
                <a:latin typeface="Arial" charset="0"/>
                <a:ea typeface="ヒラギノ角ゴ Pro W3" charset="0"/>
              </a:defRPr>
            </a:lvl3pPr>
            <a:lvl4pPr marL="1600200" indent="-228600">
              <a:defRPr sz="2000">
                <a:solidFill>
                  <a:schemeClr val="tx1"/>
                </a:solidFill>
                <a:latin typeface="Arial" charset="0"/>
                <a:ea typeface="ヒラギノ角ゴ Pro W3" charset="0"/>
              </a:defRPr>
            </a:lvl4pPr>
            <a:lvl5pPr marL="2057400" indent="-228600">
              <a:defRPr sz="2000">
                <a:solidFill>
                  <a:schemeClr val="tx1"/>
                </a:solidFill>
                <a:latin typeface="Arial" charset="0"/>
                <a:ea typeface="ヒラギノ角ゴ Pro W3" charset="0"/>
              </a:defRPr>
            </a:lvl5pPr>
            <a:lvl6pPr marL="2514600" indent="-228600" eaLnBrk="0" fontAlgn="base" hangingPunct="0">
              <a:spcBef>
                <a:spcPct val="0"/>
              </a:spcBef>
              <a:spcAft>
                <a:spcPct val="0"/>
              </a:spcAft>
              <a:defRPr sz="2000">
                <a:solidFill>
                  <a:schemeClr val="tx1"/>
                </a:solidFill>
                <a:latin typeface="Arial" charset="0"/>
                <a:ea typeface="ヒラギノ角ゴ Pro W3" charset="0"/>
              </a:defRPr>
            </a:lvl6pPr>
            <a:lvl7pPr marL="2971800" indent="-228600" eaLnBrk="0" fontAlgn="base" hangingPunct="0">
              <a:spcBef>
                <a:spcPct val="0"/>
              </a:spcBef>
              <a:spcAft>
                <a:spcPct val="0"/>
              </a:spcAft>
              <a:defRPr sz="2000">
                <a:solidFill>
                  <a:schemeClr val="tx1"/>
                </a:solidFill>
                <a:latin typeface="Arial" charset="0"/>
                <a:ea typeface="ヒラギノ角ゴ Pro W3" charset="0"/>
              </a:defRPr>
            </a:lvl7pPr>
            <a:lvl8pPr marL="3429000" indent="-228600" eaLnBrk="0" fontAlgn="base" hangingPunct="0">
              <a:spcBef>
                <a:spcPct val="0"/>
              </a:spcBef>
              <a:spcAft>
                <a:spcPct val="0"/>
              </a:spcAft>
              <a:defRPr sz="2000">
                <a:solidFill>
                  <a:schemeClr val="tx1"/>
                </a:solidFill>
                <a:latin typeface="Arial" charset="0"/>
                <a:ea typeface="ヒラギノ角ゴ Pro W3" charset="0"/>
              </a:defRPr>
            </a:lvl8pPr>
            <a:lvl9pPr marL="3886200" indent="-228600" eaLnBrk="0" fontAlgn="base" hangingPunct="0">
              <a:spcBef>
                <a:spcPct val="0"/>
              </a:spcBef>
              <a:spcAft>
                <a:spcPct val="0"/>
              </a:spcAft>
              <a:defRPr sz="2000">
                <a:solidFill>
                  <a:schemeClr val="tx1"/>
                </a:solidFill>
                <a:latin typeface="Arial" charset="0"/>
                <a:ea typeface="ヒラギノ角ゴ Pro W3" charset="0"/>
              </a:defRPr>
            </a:lvl9pPr>
          </a:lstStyle>
          <a:p>
            <a:pPr>
              <a:defRPr/>
            </a:pPr>
            <a:fld id="{E4A18A36-1BFC-1346-881B-371B77C93F58}" type="slidenum">
              <a:rPr lang="en-US" sz="1200"/>
              <a:pPr>
                <a:defRPr/>
              </a:pPr>
              <a:t>2</a:t>
            </a:fld>
            <a:endParaRPr lang="en-US" sz="1200"/>
          </a:p>
        </p:txBody>
      </p:sp>
      <p:sp>
        <p:nvSpPr>
          <p:cNvPr id="18435" name="Rectangle 2"/>
          <p:cNvSpPr>
            <a:spLocks noGrp="1" noRot="1" noChangeAspect="1" noChangeArrowheads="1"/>
          </p:cNvSpPr>
          <p:nvPr>
            <p:ph type="sldImg"/>
          </p:nvPr>
        </p:nvSpPr>
        <p:spPr>
          <a:solidFill>
            <a:srgbClr val="FFFFFF"/>
          </a:solidFill>
          <a:ln/>
        </p:spPr>
      </p:sp>
      <p:sp>
        <p:nvSpPr>
          <p:cNvPr id="22532" name="Rectangle 3"/>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xfrm>
            <a:off x="1152525" y="692150"/>
            <a:ext cx="4552950" cy="3416300"/>
          </a:xfrm>
          <a:ln/>
        </p:spPr>
      </p:sp>
      <p:sp>
        <p:nvSpPr>
          <p:cNvPr id="6656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xfrm>
            <a:off x="3884613" y="8685213"/>
            <a:ext cx="2971800" cy="457200"/>
          </a:xfrm>
          <a:prstGeom prst="rect">
            <a:avLst/>
          </a:prstGeom>
          <a:noFill/>
        </p:spPr>
        <p:txBody>
          <a:bodyPr/>
          <a:lstStyle/>
          <a:p>
            <a:fld id="{C8CB7C35-A774-2E43-AD0F-BE151FDB6FAE}" type="slidenum">
              <a:rPr lang="en-US">
                <a:solidFill>
                  <a:srgbClr val="000000"/>
                </a:solidFill>
              </a:rPr>
              <a:pPr/>
              <a:t>3</a:t>
            </a:fld>
            <a:endParaRPr lang="en-US" dirty="0">
              <a:solidFill>
                <a:srgbClr val="000000"/>
              </a:solidFill>
            </a:endParaRPr>
          </a:p>
        </p:txBody>
      </p:sp>
      <p:sp>
        <p:nvSpPr>
          <p:cNvPr id="18435" name="Rectangle 2"/>
          <p:cNvSpPr>
            <a:spLocks noGrp="1" noRot="1" noChangeAspect="1" noChangeArrowheads="1"/>
          </p:cNvSpPr>
          <p:nvPr>
            <p:ph type="sldImg"/>
          </p:nvPr>
        </p:nvSpPr>
        <p:spPr>
          <a:xfrm>
            <a:off x="1152525" y="692150"/>
            <a:ext cx="4554538" cy="3416300"/>
          </a:xfrm>
          <a:solidFill>
            <a:srgbClr val="FFFFFF"/>
          </a:solidFill>
          <a:ln/>
        </p:spPr>
      </p:sp>
      <p:sp>
        <p:nvSpPr>
          <p:cNvPr id="184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smtClean="0"/>
          </a:p>
        </p:txBody>
      </p:sp>
    </p:spTree>
    <p:extLst>
      <p:ext uri="{BB962C8B-B14F-4D97-AF65-F5344CB8AC3E}">
        <p14:creationId xmlns:p14="http://schemas.microsoft.com/office/powerpoint/2010/main" val="2401606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BBC7F4E8-5C46-6E4F-813B-412F7A8A819B}" type="slidenum">
              <a:rPr lang="en-US"/>
              <a:pPr/>
              <a:t>4</a:t>
            </a:fld>
            <a:endParaRPr lang="en-US" dirty="0"/>
          </a:p>
        </p:txBody>
      </p:sp>
      <p:sp>
        <p:nvSpPr>
          <p:cNvPr id="36867" name="Rectangle 2"/>
          <p:cNvSpPr>
            <a:spLocks noGrp="1" noRot="1" noChangeAspect="1" noChangeArrowheads="1"/>
          </p:cNvSpPr>
          <p:nvPr>
            <p:ph type="sldImg"/>
          </p:nvPr>
        </p:nvSpPr>
        <p:spPr>
          <a:solidFill>
            <a:srgbClr val="FFFFFF"/>
          </a:solidFill>
          <a:ln/>
        </p:spPr>
      </p:sp>
      <p:sp>
        <p:nvSpPr>
          <p:cNvPr id="36868" name="Rectangle 3"/>
          <p:cNvSpPr>
            <a:spLocks noGrp="1" noChangeArrowheads="1"/>
          </p:cNvSpPr>
          <p:nvPr>
            <p:ph type="body" idx="1"/>
          </p:nvPr>
        </p:nvSpPr>
        <p:spPr>
          <a:solidFill>
            <a:srgbClr val="FFFFFF"/>
          </a:solidFill>
          <a:ln>
            <a:solidFill>
              <a:srgbClr val="000000"/>
            </a:solidFill>
          </a:ln>
        </p:spPr>
        <p:txBody>
          <a:bodyPr/>
          <a:lstStyle/>
          <a:p>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xfrm>
            <a:off x="3884613" y="8685213"/>
            <a:ext cx="2971800" cy="457200"/>
          </a:xfrm>
          <a:prstGeom prst="rect">
            <a:avLst/>
          </a:prstGeom>
          <a:noFill/>
        </p:spPr>
        <p:txBody>
          <a:bodyPr/>
          <a:lstStyle/>
          <a:p>
            <a:fld id="{4A7A6D81-B937-3546-8FA6-E30053F76B52}" type="slidenum">
              <a:rPr lang="en-US">
                <a:solidFill>
                  <a:srgbClr val="000000"/>
                </a:solidFill>
              </a:rPr>
              <a:pPr/>
              <a:t>5</a:t>
            </a:fld>
            <a:endParaRPr lang="en-US" dirty="0">
              <a:solidFill>
                <a:srgbClr val="000000"/>
              </a:solidFill>
            </a:endParaRPr>
          </a:p>
        </p:txBody>
      </p:sp>
      <p:sp>
        <p:nvSpPr>
          <p:cNvPr id="21507" name="Rectangle 2"/>
          <p:cNvSpPr>
            <a:spLocks noGrp="1" noRot="1" noChangeAspect="1" noChangeArrowheads="1"/>
          </p:cNvSpPr>
          <p:nvPr>
            <p:ph type="sldImg"/>
          </p:nvPr>
        </p:nvSpPr>
        <p:spPr>
          <a:xfrm>
            <a:off x="1152525" y="692150"/>
            <a:ext cx="4554538" cy="34163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p:cNvSpPr>
          <p:nvPr>
            <p:ph type="sldImg"/>
          </p:nvPr>
        </p:nvSpPr>
        <p:spPr bwMode="auto">
          <a:xfrm>
            <a:off x="1150938" y="692150"/>
            <a:ext cx="4556125" cy="3416300"/>
          </a:xfrm>
          <a:prstGeom prst="rect">
            <a:avLst/>
          </a:prstGeom>
          <a:solidFill>
            <a:srgbClr val="FFFFFF"/>
          </a:solidFill>
          <a:ln>
            <a:solidFill>
              <a:srgbClr val="000000"/>
            </a:solidFill>
            <a:miter lim="800000"/>
            <a:headEnd/>
            <a:tailEnd/>
          </a:ln>
        </p:spPr>
      </p:sp>
      <p:sp>
        <p:nvSpPr>
          <p:cNvPr id="2232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a:t>Ron - Cablevision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245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a:t>Dusty’s Puppets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4F67AD-A63B-3F49-90D3-49B0FBE48D6A}" type="slidenum">
              <a:rPr lang="en-US" smtClean="0"/>
              <a:pPr/>
              <a:t>15</a:t>
            </a:fld>
            <a:endParaRPr lang="en-US"/>
          </a:p>
        </p:txBody>
      </p:sp>
    </p:spTree>
    <p:extLst>
      <p:ext uri="{BB962C8B-B14F-4D97-AF65-F5344CB8AC3E}">
        <p14:creationId xmlns:p14="http://schemas.microsoft.com/office/powerpoint/2010/main" val="936883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A4F67AD-A63B-3F49-90D3-49B0FBE48D6A}" type="slidenum">
              <a:rPr lang="en-US" smtClean="0"/>
              <a:pPr/>
              <a:t>16</a:t>
            </a:fld>
            <a:endParaRPr lang="en-US"/>
          </a:p>
        </p:txBody>
      </p:sp>
    </p:spTree>
    <p:extLst>
      <p:ext uri="{BB962C8B-B14F-4D97-AF65-F5344CB8AC3E}">
        <p14:creationId xmlns:p14="http://schemas.microsoft.com/office/powerpoint/2010/main" val="2630647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85800"/>
            <a:ext cx="7772400" cy="1828800"/>
          </a:xfrm>
        </p:spPr>
        <p:txBody>
          <a:bodyPr/>
          <a:lstStyle/>
          <a:p>
            <a:r>
              <a:rPr lang="en-US" smtClean="0"/>
              <a:t>Click to edit Master title style</a:t>
            </a:r>
            <a:endParaRPr lang="en-US"/>
          </a:p>
        </p:txBody>
      </p:sp>
      <p:sp>
        <p:nvSpPr>
          <p:cNvPr id="3" name="Subtitle 2"/>
          <p:cNvSpPr>
            <a:spLocks noGrp="1"/>
          </p:cNvSpPr>
          <p:nvPr>
            <p:ph type="subTitle" idx="1"/>
          </p:nvPr>
        </p:nvSpPr>
        <p:spPr>
          <a:xfrm>
            <a:off x="609600" y="3352800"/>
            <a:ext cx="7543800" cy="12192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BCD14DC-EA47-B149-A70C-6421BAC6AA49}" type="slidenum">
              <a:rPr lang="en-US"/>
              <a:pPr>
                <a:defRPr/>
              </a:pPr>
              <a:t>‹#›</a:t>
            </a:fld>
            <a:endParaRPr lang="en-US"/>
          </a:p>
        </p:txBody>
      </p:sp>
    </p:spTree>
    <p:extLst>
      <p:ext uri="{BB962C8B-B14F-4D97-AF65-F5344CB8AC3E}">
        <p14:creationId xmlns:p14="http://schemas.microsoft.com/office/powerpoint/2010/main" val="389455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B8C79EE-ACFD-7D45-A757-866F935E86AA}" type="slidenum">
              <a:rPr lang="en-US"/>
              <a:pPr>
                <a:defRPr/>
              </a:pPr>
              <a:t>‹#›</a:t>
            </a:fld>
            <a:endParaRPr lang="en-US"/>
          </a:p>
        </p:txBody>
      </p:sp>
    </p:spTree>
    <p:extLst>
      <p:ext uri="{BB962C8B-B14F-4D97-AF65-F5344CB8AC3E}">
        <p14:creationId xmlns:p14="http://schemas.microsoft.com/office/powerpoint/2010/main" val="426525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27792A6-AD14-9446-96D4-0F4E687C919A}" type="slidenum">
              <a:rPr lang="en-US"/>
              <a:pPr>
                <a:defRPr/>
              </a:pPr>
              <a:t>‹#›</a:t>
            </a:fld>
            <a:endParaRPr lang="en-US"/>
          </a:p>
        </p:txBody>
      </p:sp>
    </p:spTree>
    <p:extLst>
      <p:ext uri="{BB962C8B-B14F-4D97-AF65-F5344CB8AC3E}">
        <p14:creationId xmlns:p14="http://schemas.microsoft.com/office/powerpoint/2010/main" val="1146983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5613" y="400050"/>
            <a:ext cx="8229600" cy="36195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989013" y="1466850"/>
            <a:ext cx="7162800" cy="4114800"/>
          </a:xfrm>
        </p:spPr>
        <p:txBody>
          <a:bodyPr/>
          <a:lstStyle/>
          <a:p>
            <a:pPr lvl="0"/>
            <a:r>
              <a:rPr lang="en-US" noProof="0" smtClean="0"/>
              <a:t>Click icon to add chart</a:t>
            </a:r>
            <a:endParaRPr lang="en-US" noProof="0" dirty="0" smtClean="0"/>
          </a:p>
        </p:txBody>
      </p:sp>
      <p:sp>
        <p:nvSpPr>
          <p:cNvPr id="4" name="Slide Number Placeholder 1"/>
          <p:cNvSpPr>
            <a:spLocks noGrp="1"/>
          </p:cNvSpPr>
          <p:nvPr>
            <p:ph type="sldNum" sz="quarter" idx="10"/>
          </p:nvPr>
        </p:nvSpPr>
        <p:spPr>
          <a:xfrm>
            <a:off x="0" y="6515100"/>
            <a:ext cx="808038" cy="365125"/>
          </a:xfrm>
        </p:spPr>
        <p:txBody>
          <a:bodyPr rtlCol="0"/>
          <a:lstStyle>
            <a:lvl1pPr algn="l">
              <a:defRPr sz="1800" b="1">
                <a:solidFill>
                  <a:schemeClr val="tx1">
                    <a:tint val="75000"/>
                  </a:schemeClr>
                </a:solidFill>
                <a:latin typeface="+mj-lt"/>
              </a:defRPr>
            </a:lvl1pPr>
          </a:lstStyle>
          <a:p>
            <a:pPr>
              <a:defRPr/>
            </a:pPr>
            <a:fld id="{FA85EA37-8E11-D346-BE9B-244CCCB244D4}" type="slidenum">
              <a:rPr lang="en-US"/>
              <a:pPr>
                <a:defRPr/>
              </a:pPr>
              <a:t>‹#›</a:t>
            </a:fld>
            <a:endParaRPr lang="en-US"/>
          </a:p>
        </p:txBody>
      </p:sp>
    </p:spTree>
    <p:extLst>
      <p:ext uri="{BB962C8B-B14F-4D97-AF65-F5344CB8AC3E}">
        <p14:creationId xmlns:p14="http://schemas.microsoft.com/office/powerpoint/2010/main" val="700789858"/>
      </p:ext>
    </p:extLst>
  </p:cSld>
  <p:clrMapOvr>
    <a:masterClrMapping/>
  </p:clrMapOvr>
  <p:transition xmlns:p14="http://schemas.microsoft.com/office/powerpoint/2010/main" spd="med"/>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3_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004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67CE9D5-0998-1B4A-8112-1217A08199C5}" type="slidenum">
              <a:rPr lang="en-US"/>
              <a:pPr>
                <a:defRPr/>
              </a:pPr>
              <a:t>‹#›</a:t>
            </a:fld>
            <a:endParaRPr lang="en-US"/>
          </a:p>
        </p:txBody>
      </p:sp>
    </p:spTree>
    <p:extLst>
      <p:ext uri="{BB962C8B-B14F-4D97-AF65-F5344CB8AC3E}">
        <p14:creationId xmlns:p14="http://schemas.microsoft.com/office/powerpoint/2010/main" val="53409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175358C-55B2-8143-ABBD-45245FFD3A68}" type="slidenum">
              <a:rPr lang="en-US"/>
              <a:pPr>
                <a:defRPr/>
              </a:pPr>
              <a:t>‹#›</a:t>
            </a:fld>
            <a:endParaRPr lang="en-US"/>
          </a:p>
        </p:txBody>
      </p:sp>
    </p:spTree>
    <p:extLst>
      <p:ext uri="{BB962C8B-B14F-4D97-AF65-F5344CB8AC3E}">
        <p14:creationId xmlns:p14="http://schemas.microsoft.com/office/powerpoint/2010/main" val="1630879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20669D5-1A1C-A742-8050-0AE10C91F622}" type="slidenum">
              <a:rPr lang="en-US"/>
              <a:pPr>
                <a:defRPr/>
              </a:pPr>
              <a:t>‹#›</a:t>
            </a:fld>
            <a:endParaRPr lang="en-US"/>
          </a:p>
        </p:txBody>
      </p:sp>
    </p:spTree>
    <p:extLst>
      <p:ext uri="{BB962C8B-B14F-4D97-AF65-F5344CB8AC3E}">
        <p14:creationId xmlns:p14="http://schemas.microsoft.com/office/powerpoint/2010/main" val="266013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02E2240-8940-3848-AC9E-FCD0EDA7BE39}" type="slidenum">
              <a:rPr lang="en-US"/>
              <a:pPr>
                <a:defRPr/>
              </a:pPr>
              <a:t>‹#›</a:t>
            </a:fld>
            <a:endParaRPr lang="en-US"/>
          </a:p>
        </p:txBody>
      </p:sp>
    </p:spTree>
    <p:extLst>
      <p:ext uri="{BB962C8B-B14F-4D97-AF65-F5344CB8AC3E}">
        <p14:creationId xmlns:p14="http://schemas.microsoft.com/office/powerpoint/2010/main" val="3800147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7D42205-09D9-5C44-AEE6-1A4520C6CE0E}" type="slidenum">
              <a:rPr lang="en-US"/>
              <a:pPr>
                <a:defRPr/>
              </a:pPr>
              <a:t>‹#›</a:t>
            </a:fld>
            <a:endParaRPr lang="en-US"/>
          </a:p>
        </p:txBody>
      </p:sp>
    </p:spTree>
    <p:extLst>
      <p:ext uri="{BB962C8B-B14F-4D97-AF65-F5344CB8AC3E}">
        <p14:creationId xmlns:p14="http://schemas.microsoft.com/office/powerpoint/2010/main" val="3556322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0233970B-B542-5245-BD40-BA6DB037292F}" type="slidenum">
              <a:rPr lang="en-US"/>
              <a:pPr>
                <a:defRPr/>
              </a:pPr>
              <a:t>‹#›</a:t>
            </a:fld>
            <a:endParaRPr lang="en-US"/>
          </a:p>
        </p:txBody>
      </p:sp>
    </p:spTree>
    <p:extLst>
      <p:ext uri="{BB962C8B-B14F-4D97-AF65-F5344CB8AC3E}">
        <p14:creationId xmlns:p14="http://schemas.microsoft.com/office/powerpoint/2010/main" val="1042350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076D3C2-68DB-3C4D-AA97-11805C3C1486}" type="slidenum">
              <a:rPr lang="en-US"/>
              <a:pPr>
                <a:defRPr/>
              </a:pPr>
              <a:t>‹#›</a:t>
            </a:fld>
            <a:endParaRPr lang="en-US"/>
          </a:p>
        </p:txBody>
      </p:sp>
    </p:spTree>
    <p:extLst>
      <p:ext uri="{BB962C8B-B14F-4D97-AF65-F5344CB8AC3E}">
        <p14:creationId xmlns:p14="http://schemas.microsoft.com/office/powerpoint/2010/main" val="1371880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49BA700-CA0B-FD46-B9A8-F5C85F4DE757}" type="slidenum">
              <a:rPr lang="en-US"/>
              <a:pPr>
                <a:defRPr/>
              </a:pPr>
              <a:t>‹#›</a:t>
            </a:fld>
            <a:endParaRPr lang="en-US"/>
          </a:p>
        </p:txBody>
      </p:sp>
    </p:spTree>
    <p:extLst>
      <p:ext uri="{BB962C8B-B14F-4D97-AF65-F5344CB8AC3E}">
        <p14:creationId xmlns:p14="http://schemas.microsoft.com/office/powerpoint/2010/main" val="6405591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defRPr sz="1200">
                <a:solidFill>
                  <a:schemeClr val="tx1">
                    <a:tint val="75000"/>
                  </a:schemeClr>
                </a:solidFill>
                <a:latin typeface="Arial" charset="0"/>
                <a:ea typeface="+mn-ea"/>
                <a:cs typeface="+mn-cs"/>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defRPr sz="1200">
                <a:solidFill>
                  <a:schemeClr val="tx1">
                    <a:tint val="75000"/>
                  </a:schemeClr>
                </a:solidFill>
                <a:latin typeface="Arial" charset="0"/>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0" hangingPunct="0">
              <a:defRPr sz="1200">
                <a:solidFill>
                  <a:srgbClr val="898989"/>
                </a:solidFill>
              </a:defRPr>
            </a:lvl1pPr>
          </a:lstStyle>
          <a:p>
            <a:pPr>
              <a:defRPr/>
            </a:pPr>
            <a:fld id="{805D32AC-EC85-5C4E-8967-8FFA370E2BCF}" type="slidenum">
              <a:rPr lang="en-US"/>
              <a:pPr>
                <a:defRPr/>
              </a:pPr>
              <a:t>‹#›</a:t>
            </a:fld>
            <a:endParaRPr lang="en-US"/>
          </a:p>
        </p:txBody>
      </p:sp>
      <p:pic>
        <p:nvPicPr>
          <p:cNvPr id="1031" name="Picture 7" descr="The logo for ThinkWork. ThinkWork is a brand used to identify related projects at the Institute for Community Inclusion and the website www.thinkwork.org&#10;" title="Logo for ThinkWork"/>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6324600" y="6324600"/>
            <a:ext cx="27432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Lst>
  <p:hf sldNum="0" hdr="0" ftr="0" dt="0"/>
  <p:txStyles>
    <p:titleStyle>
      <a:lvl1pPr algn="l" rtl="0" eaLnBrk="0" fontAlgn="base" hangingPunct="0">
        <a:spcBef>
          <a:spcPct val="0"/>
        </a:spcBef>
        <a:spcAft>
          <a:spcPct val="0"/>
        </a:spcAft>
        <a:defRPr lang="en-US" sz="4000" b="1" kern="1200" dirty="0">
          <a:solidFill>
            <a:srgbClr val="0E629F"/>
          </a:solidFill>
          <a:latin typeface="Candara"/>
          <a:ea typeface="ヒラギノ角ゴ Pro W3" charset="0"/>
          <a:cs typeface="Candara"/>
        </a:defRPr>
      </a:lvl1pPr>
      <a:lvl2pPr algn="l" rtl="0" eaLnBrk="0" fontAlgn="base" hangingPunct="0">
        <a:spcBef>
          <a:spcPct val="0"/>
        </a:spcBef>
        <a:spcAft>
          <a:spcPct val="0"/>
        </a:spcAft>
        <a:defRPr sz="4000" b="1">
          <a:solidFill>
            <a:srgbClr val="558ED5"/>
          </a:solidFill>
          <a:latin typeface="Candara" charset="0"/>
          <a:ea typeface="ヒラギノ角ゴ Pro W3" charset="0"/>
          <a:cs typeface="ヒラギノ角ゴ Pro W3" charset="0"/>
        </a:defRPr>
      </a:lvl2pPr>
      <a:lvl3pPr algn="l" rtl="0" eaLnBrk="0" fontAlgn="base" hangingPunct="0">
        <a:spcBef>
          <a:spcPct val="0"/>
        </a:spcBef>
        <a:spcAft>
          <a:spcPct val="0"/>
        </a:spcAft>
        <a:defRPr sz="4000" b="1">
          <a:solidFill>
            <a:srgbClr val="558ED5"/>
          </a:solidFill>
          <a:latin typeface="Candara" charset="0"/>
          <a:ea typeface="ヒラギノ角ゴ Pro W3" charset="0"/>
          <a:cs typeface="ヒラギノ角ゴ Pro W3" charset="0"/>
        </a:defRPr>
      </a:lvl3pPr>
      <a:lvl4pPr algn="l" rtl="0" eaLnBrk="0" fontAlgn="base" hangingPunct="0">
        <a:spcBef>
          <a:spcPct val="0"/>
        </a:spcBef>
        <a:spcAft>
          <a:spcPct val="0"/>
        </a:spcAft>
        <a:defRPr sz="4000" b="1">
          <a:solidFill>
            <a:srgbClr val="558ED5"/>
          </a:solidFill>
          <a:latin typeface="Candara" charset="0"/>
          <a:ea typeface="ヒラギノ角ゴ Pro W3" charset="0"/>
          <a:cs typeface="ヒラギノ角ゴ Pro W3" charset="0"/>
        </a:defRPr>
      </a:lvl4pPr>
      <a:lvl5pPr algn="l" rtl="0" eaLnBrk="0" fontAlgn="base" hangingPunct="0">
        <a:spcBef>
          <a:spcPct val="0"/>
        </a:spcBef>
        <a:spcAft>
          <a:spcPct val="0"/>
        </a:spcAft>
        <a:defRPr sz="4000" b="1">
          <a:solidFill>
            <a:srgbClr val="558ED5"/>
          </a:solidFill>
          <a:latin typeface="Candara" charset="0"/>
          <a:ea typeface="ヒラギノ角ゴ Pro W3" charset="0"/>
          <a:cs typeface="ヒラギノ角ゴ Pro W3" charset="0"/>
        </a:defRPr>
      </a:lvl5pPr>
      <a:lvl6pPr marL="457200" algn="ctr" rtl="0" eaLnBrk="1" fontAlgn="base" hangingPunct="1">
        <a:spcBef>
          <a:spcPct val="0"/>
        </a:spcBef>
        <a:spcAft>
          <a:spcPct val="0"/>
        </a:spcAft>
        <a:defRPr sz="4400">
          <a:solidFill>
            <a:schemeClr val="tx1"/>
          </a:solidFill>
          <a:latin typeface="Calibri" charset="0"/>
          <a:ea typeface="ヒラギノ角ゴ Pro W3" charset="0"/>
        </a:defRPr>
      </a:lvl6pPr>
      <a:lvl7pPr marL="914400" algn="ctr" rtl="0" eaLnBrk="1" fontAlgn="base" hangingPunct="1">
        <a:spcBef>
          <a:spcPct val="0"/>
        </a:spcBef>
        <a:spcAft>
          <a:spcPct val="0"/>
        </a:spcAft>
        <a:defRPr sz="4400">
          <a:solidFill>
            <a:schemeClr val="tx1"/>
          </a:solidFill>
          <a:latin typeface="Calibri" charset="0"/>
          <a:ea typeface="ヒラギノ角ゴ Pro W3" charset="0"/>
        </a:defRPr>
      </a:lvl7pPr>
      <a:lvl8pPr marL="1371600" algn="ctr" rtl="0" eaLnBrk="1" fontAlgn="base" hangingPunct="1">
        <a:spcBef>
          <a:spcPct val="0"/>
        </a:spcBef>
        <a:spcAft>
          <a:spcPct val="0"/>
        </a:spcAft>
        <a:defRPr sz="4400">
          <a:solidFill>
            <a:schemeClr val="tx1"/>
          </a:solidFill>
          <a:latin typeface="Calibri" charset="0"/>
          <a:ea typeface="ヒラギノ角ゴ Pro W3" charset="0"/>
        </a:defRPr>
      </a:lvl8pPr>
      <a:lvl9pPr marL="1828800" algn="ctr" rtl="0" eaLnBrk="1" fontAlgn="base" hangingPunct="1">
        <a:spcBef>
          <a:spcPct val="0"/>
        </a:spcBef>
        <a:spcAft>
          <a:spcPct val="0"/>
        </a:spcAft>
        <a:defRPr sz="4400">
          <a:solidFill>
            <a:schemeClr val="tx1"/>
          </a:solidFill>
          <a:latin typeface="Calibri" charset="0"/>
          <a:ea typeface="ヒラギノ角ゴ Pro W3" charset="0"/>
        </a:defRPr>
      </a:lvl9pPr>
    </p:titleStyle>
    <p:bodyStyle>
      <a:lvl1pPr marL="342900" indent="-342900" algn="l" rtl="0" eaLnBrk="0" fontAlgn="base" hangingPunct="0">
        <a:spcBef>
          <a:spcPct val="20000"/>
        </a:spcBef>
        <a:spcAft>
          <a:spcPct val="0"/>
        </a:spcAft>
        <a:buClr>
          <a:srgbClr val="0000FF"/>
        </a:buClr>
        <a:buSzPct val="65000"/>
        <a:buFont typeface="Wingdings" charset="0"/>
        <a:buChar char="v"/>
        <a:defRPr sz="3600" kern="1200">
          <a:solidFill>
            <a:schemeClr val="tx1"/>
          </a:solidFill>
          <a:latin typeface="Candara"/>
          <a:ea typeface="ヒラギノ角ゴ Pro W3" charset="0"/>
          <a:cs typeface="Candara"/>
        </a:defRPr>
      </a:lvl1pPr>
      <a:lvl2pPr marL="742950" indent="-285750" algn="l" rtl="0" eaLnBrk="0" fontAlgn="base" hangingPunct="0">
        <a:spcBef>
          <a:spcPct val="20000"/>
        </a:spcBef>
        <a:spcAft>
          <a:spcPct val="0"/>
        </a:spcAft>
        <a:buClr>
          <a:srgbClr val="0000FF"/>
        </a:buClr>
        <a:buFont typeface="Wingdings" charset="0"/>
        <a:buChar char="§"/>
        <a:defRPr sz="3200" kern="1200">
          <a:solidFill>
            <a:schemeClr val="tx1"/>
          </a:solidFill>
          <a:latin typeface="Candara"/>
          <a:ea typeface="ヒラギノ角ゴ Pro W3" charset="0"/>
          <a:cs typeface="Candara"/>
        </a:defRPr>
      </a:lvl2pPr>
      <a:lvl3pPr marL="1143000" indent="-228600" algn="l" rtl="0" eaLnBrk="0" fontAlgn="base" hangingPunct="0">
        <a:spcBef>
          <a:spcPct val="20000"/>
        </a:spcBef>
        <a:spcAft>
          <a:spcPct val="0"/>
        </a:spcAft>
        <a:buFont typeface="Arial" charset="0"/>
        <a:buChar char="•"/>
        <a:defRPr sz="2800" kern="1200">
          <a:solidFill>
            <a:schemeClr val="tx1"/>
          </a:solidFill>
          <a:latin typeface="Candara"/>
          <a:ea typeface="ヒラギノ角ゴ Pro W3" charset="0"/>
          <a:cs typeface="Candara"/>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Candara"/>
          <a:ea typeface="ヒラギノ角ゴ Pro W3" charset="0"/>
          <a:cs typeface="Candara"/>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Candara"/>
          <a:ea typeface="ヒラギノ角ゴ Pro W3" charset="0"/>
          <a:cs typeface="Candara"/>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6.JPG"/><Relationship Id="rId8" Type="http://schemas.openxmlformats.org/officeDocument/2006/relationships/image" Target="../media/image7.gif"/><Relationship Id="rId9" Type="http://schemas.openxmlformats.org/officeDocument/2006/relationships/image" Target="../media/image8.png"/><Relationship Id="rId10"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chart" Target="../charts/char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0.jpe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image" Target="../media/image10.jpe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5" name="Title 5"/>
          <p:cNvSpPr>
            <a:spLocks noGrp="1"/>
          </p:cNvSpPr>
          <p:nvPr>
            <p:ph type="title"/>
          </p:nvPr>
        </p:nvSpPr>
        <p:spPr>
          <a:xfrm>
            <a:off x="228600" y="381000"/>
            <a:ext cx="8686800" cy="2590800"/>
          </a:xfrm>
        </p:spPr>
        <p:txBody>
          <a:bodyPr/>
          <a:lstStyle/>
          <a:p>
            <a:pPr eaLnBrk="1" hangingPunct="1">
              <a:spcBef>
                <a:spcPts val="2400"/>
              </a:spcBef>
              <a:spcAft>
                <a:spcPts val="2400"/>
              </a:spcAft>
            </a:pPr>
            <a:r>
              <a:rPr sz="6000" dirty="0">
                <a:solidFill>
                  <a:srgbClr val="0070C0"/>
                </a:solidFill>
                <a:latin typeface="Candara" charset="0"/>
              </a:rPr>
              <a:t/>
            </a:r>
            <a:br>
              <a:rPr sz="6000" dirty="0">
                <a:solidFill>
                  <a:srgbClr val="0070C0"/>
                </a:solidFill>
                <a:latin typeface="Candara" charset="0"/>
              </a:rPr>
            </a:br>
            <a:r>
              <a:rPr lang="en-US" sz="6000" dirty="0" smtClean="0">
                <a:solidFill>
                  <a:srgbClr val="0070C0"/>
                </a:solidFill>
                <a:latin typeface="Candara" charset="0"/>
              </a:rPr>
              <a:t>Bringing employment first to scale</a:t>
            </a:r>
            <a:br>
              <a:rPr lang="en-US" sz="6000" dirty="0" smtClean="0">
                <a:solidFill>
                  <a:srgbClr val="0070C0"/>
                </a:solidFill>
                <a:latin typeface="Candara" charset="0"/>
              </a:rPr>
            </a:br>
            <a:r>
              <a:rPr lang="en-US" sz="4400" dirty="0" smtClean="0">
                <a:solidFill>
                  <a:srgbClr val="0070C0"/>
                </a:solidFill>
                <a:latin typeface="Candara" charset="0"/>
              </a:rPr>
              <a:t>Integrating the evidence for a comprehensive model for change</a:t>
            </a:r>
            <a:endParaRPr sz="4400" dirty="0">
              <a:latin typeface="Candara" charset="0"/>
            </a:endParaRPr>
          </a:p>
        </p:txBody>
      </p:sp>
      <p:sp>
        <p:nvSpPr>
          <p:cNvPr id="11" name="Rectangle 9"/>
          <p:cNvSpPr txBox="1">
            <a:spLocks noChangeArrowheads="1"/>
          </p:cNvSpPr>
          <p:nvPr/>
        </p:nvSpPr>
        <p:spPr>
          <a:xfrm>
            <a:off x="4800600" y="3124200"/>
            <a:ext cx="3886200" cy="762000"/>
          </a:xfrm>
          <a:prstGeom prst="rect">
            <a:avLst/>
          </a:prstGeom>
        </p:spPr>
        <p:txBody>
          <a:bodyPr/>
          <a:lstStyle/>
          <a:p>
            <a:pPr fontAlgn="auto">
              <a:spcBef>
                <a:spcPts val="0"/>
              </a:spcBef>
              <a:spcAft>
                <a:spcPts val="0"/>
              </a:spcAft>
              <a:buFont typeface="Monotype Sorts" pitchFamily="-105" charset="2"/>
              <a:buNone/>
              <a:defRPr/>
            </a:pPr>
            <a:endParaRPr lang="en-US" sz="2400" dirty="0">
              <a:latin typeface="Times"/>
              <a:ea typeface="+mn-ea"/>
              <a:cs typeface="Times"/>
            </a:endParaRPr>
          </a:p>
        </p:txBody>
      </p:sp>
      <p:sp>
        <p:nvSpPr>
          <p:cNvPr id="16387" name="TextBox 3"/>
          <p:cNvSpPr txBox="1">
            <a:spLocks noChangeArrowheads="1"/>
          </p:cNvSpPr>
          <p:nvPr/>
        </p:nvSpPr>
        <p:spPr bwMode="auto">
          <a:xfrm>
            <a:off x="304800" y="3800475"/>
            <a:ext cx="7010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ヒラギノ角ゴ Pro W3" charset="0"/>
                <a:cs typeface="ヒラギノ角ゴ Pro W3" charset="0"/>
              </a:defRPr>
            </a:lvl1pPr>
            <a:lvl2pPr marL="742950" indent="-285750" eaLnBrk="0" hangingPunct="0">
              <a:defRPr sz="2000">
                <a:solidFill>
                  <a:schemeClr val="tx1"/>
                </a:solidFill>
                <a:latin typeface="Arial" charset="0"/>
                <a:ea typeface="ヒラギノ角ゴ Pro W3" charset="0"/>
                <a:cs typeface="ヒラギノ角ゴ Pro W3" charset="0"/>
              </a:defRPr>
            </a:lvl2pPr>
            <a:lvl3pPr marL="1143000" indent="-228600" eaLnBrk="0" hangingPunct="0">
              <a:defRPr sz="2000">
                <a:solidFill>
                  <a:schemeClr val="tx1"/>
                </a:solidFill>
                <a:latin typeface="Arial" charset="0"/>
                <a:ea typeface="ヒラギノ角ゴ Pro W3" charset="0"/>
                <a:cs typeface="ヒラギノ角ゴ Pro W3" charset="0"/>
              </a:defRPr>
            </a:lvl3pPr>
            <a:lvl4pPr marL="1600200" indent="-228600" eaLnBrk="0" hangingPunct="0">
              <a:defRPr sz="2000">
                <a:solidFill>
                  <a:schemeClr val="tx1"/>
                </a:solidFill>
                <a:latin typeface="Arial" charset="0"/>
                <a:ea typeface="ヒラギノ角ゴ Pro W3" charset="0"/>
                <a:cs typeface="ヒラギノ角ゴ Pro W3" charset="0"/>
              </a:defRPr>
            </a:lvl4pPr>
            <a:lvl5pPr marL="2057400" indent="-228600" eaLnBrk="0" hangingPunct="0">
              <a:defRPr sz="20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0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0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0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000">
                <a:solidFill>
                  <a:schemeClr val="tx1"/>
                </a:solidFill>
                <a:latin typeface="Arial" charset="0"/>
                <a:ea typeface="ヒラギノ角ゴ Pro W3" charset="0"/>
                <a:cs typeface="ヒラギノ角ゴ Pro W3" charset="0"/>
              </a:defRPr>
            </a:lvl9pPr>
          </a:lstStyle>
          <a:p>
            <a:r>
              <a:rPr lang="en-US" sz="3600" dirty="0" smtClean="0">
                <a:latin typeface="Gill Sans" charset="0"/>
                <a:cs typeface="Gill Sans" charset="0"/>
              </a:rPr>
              <a:t>APSE June, </a:t>
            </a:r>
            <a:r>
              <a:rPr lang="en-US" sz="3600" dirty="0">
                <a:latin typeface="Gill Sans" charset="0"/>
                <a:cs typeface="Gill Sans" charset="0"/>
              </a:rPr>
              <a:t>2015</a:t>
            </a:r>
          </a:p>
        </p:txBody>
      </p:sp>
      <p:pic>
        <p:nvPicPr>
          <p:cNvPr id="16388" name="Picture 4" descr="ICI_UMB_blu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5600700"/>
            <a:ext cx="2239963"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2" descr="ThinkWork at the Institute for Community INclusion, UMass Boston" title="Logo"/>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783138"/>
            <a:ext cx="62484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8" descr="ICI_UMB_blu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5562600"/>
            <a:ext cx="2239963"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457200" y="152400"/>
            <a:ext cx="8229600" cy="639763"/>
          </a:xfrm>
        </p:spPr>
        <p:txBody>
          <a:bodyPr/>
          <a:lstStyle/>
          <a:p>
            <a:pPr eaLnBrk="1" hangingPunct="1"/>
            <a:r>
              <a:rPr>
                <a:latin typeface="Candara" charset="0"/>
              </a:rPr>
              <a:t>Holistic Perspective</a:t>
            </a:r>
          </a:p>
        </p:txBody>
      </p:sp>
      <p:grpSp>
        <p:nvGrpSpPr>
          <p:cNvPr id="2" name="Group 1" descr="This slide repeats the previos slide showing a picture of four priority focus areas for improving employment outcomes with individual employment outcomes at the center, buit adds 3 environmental factors on the outside. &#10;Four focus areas:&#10;1. Individuals and families&#10;2. Employment supports&#10;3. Community rehabilitation provider practices&#10;4. State policy and strategy&#10;3 envoronmental factors:&#10;1. Community and labor market&#10;2. Workplace&#10;3. Federal policy&#10; " title="Holistic model for influencing employment change"/>
          <p:cNvGrpSpPr/>
          <p:nvPr/>
        </p:nvGrpSpPr>
        <p:grpSpPr>
          <a:xfrm>
            <a:off x="0" y="838200"/>
            <a:ext cx="9176084" cy="5838825"/>
            <a:chOff x="0" y="838200"/>
            <a:chExt cx="9176084" cy="5838825"/>
          </a:xfrm>
        </p:grpSpPr>
        <p:sp>
          <p:nvSpPr>
            <p:cNvPr id="21506" name="Rectangle 15"/>
            <p:cNvSpPr>
              <a:spLocks noChangeArrowheads="1"/>
            </p:cNvSpPr>
            <p:nvPr/>
          </p:nvSpPr>
          <p:spPr bwMode="auto">
            <a:xfrm>
              <a:off x="3138488" y="6324600"/>
              <a:ext cx="2867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txBody>
            <a:bodyPr/>
            <a:lstStyle/>
            <a:p>
              <a:pPr algn="ctr" eaLnBrk="0" hangingPunct="0"/>
              <a:r>
                <a:rPr lang="en-US" sz="2800" b="1" dirty="0">
                  <a:solidFill>
                    <a:srgbClr val="0E629F"/>
                  </a:solidFill>
                  <a:latin typeface="Helvetica" charset="0"/>
                  <a:cs typeface="Helvetica" charset="0"/>
                </a:rPr>
                <a:t>Federal</a:t>
              </a:r>
              <a:r>
                <a:rPr lang="en-US" sz="2400" b="1" dirty="0">
                  <a:solidFill>
                    <a:srgbClr val="0E629F"/>
                  </a:solidFill>
                  <a:latin typeface="Helvetica" charset="0"/>
                  <a:cs typeface="Helvetica" charset="0"/>
                </a:rPr>
                <a:t> Policy</a:t>
              </a:r>
            </a:p>
          </p:txBody>
        </p:sp>
        <p:sp>
          <p:nvSpPr>
            <p:cNvPr id="21507" name="Rectangle 16"/>
            <p:cNvSpPr>
              <a:spLocks noChangeArrowheads="1"/>
            </p:cNvSpPr>
            <p:nvPr/>
          </p:nvSpPr>
          <p:spPr bwMode="auto">
            <a:xfrm>
              <a:off x="0" y="838200"/>
              <a:ext cx="2057400" cy="1609725"/>
            </a:xfrm>
            <a:prstGeom prst="rect">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rIns="0" anchor="ctr"/>
            <a:lstStyle/>
            <a:p>
              <a:pPr algn="ctr" eaLnBrk="0" hangingPunct="0"/>
              <a:r>
                <a:rPr lang="en-US" sz="2800" b="1" dirty="0">
                  <a:solidFill>
                    <a:srgbClr val="0E629F"/>
                  </a:solidFill>
                  <a:latin typeface="Helvetica" charset="0"/>
                  <a:cs typeface="Helvetica" charset="0"/>
                </a:rPr>
                <a:t>Community &amp; Labor </a:t>
              </a:r>
              <a:r>
                <a:rPr lang="en-US" sz="2800" b="1" dirty="0" smtClean="0">
                  <a:solidFill>
                    <a:srgbClr val="0E629F"/>
                  </a:solidFill>
                  <a:latin typeface="Helvetica" charset="0"/>
                  <a:cs typeface="Helvetica" charset="0"/>
                </a:rPr>
                <a:t>Market</a:t>
              </a:r>
              <a:endParaRPr lang="en-US" sz="2800" b="1" dirty="0">
                <a:solidFill>
                  <a:srgbClr val="0E629F"/>
                </a:solidFill>
                <a:latin typeface="Helvetica" charset="0"/>
                <a:cs typeface="Helvetica" charset="0"/>
              </a:endParaRPr>
            </a:p>
          </p:txBody>
        </p:sp>
        <p:sp>
          <p:nvSpPr>
            <p:cNvPr id="21508" name="Rectangle 17"/>
            <p:cNvSpPr>
              <a:spLocks noChangeArrowheads="1"/>
            </p:cNvSpPr>
            <p:nvPr/>
          </p:nvSpPr>
          <p:spPr bwMode="auto">
            <a:xfrm>
              <a:off x="7162800" y="838200"/>
              <a:ext cx="2013284" cy="1000125"/>
            </a:xfrm>
            <a:prstGeom prst="rect">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eaLnBrk="0" hangingPunct="0"/>
              <a:r>
                <a:rPr lang="en-US" sz="2800" b="1" dirty="0" smtClean="0">
                  <a:solidFill>
                    <a:srgbClr val="0E629F"/>
                  </a:solidFill>
                  <a:latin typeface="Helvetica" charset="0"/>
                  <a:cs typeface="Helvetica" charset="0"/>
                </a:rPr>
                <a:t>Workplace</a:t>
              </a:r>
              <a:endParaRPr lang="en-US" sz="2800" b="1" dirty="0">
                <a:solidFill>
                  <a:srgbClr val="0E629F"/>
                </a:solidFill>
                <a:latin typeface="Helvetica" charset="0"/>
                <a:cs typeface="Helvetica" charset="0"/>
              </a:endParaRPr>
            </a:p>
          </p:txBody>
        </p:sp>
        <p:grpSp>
          <p:nvGrpSpPr>
            <p:cNvPr id="21509" name="Group 18"/>
            <p:cNvGrpSpPr>
              <a:grpSpLocks/>
            </p:cNvGrpSpPr>
            <p:nvPr/>
          </p:nvGrpSpPr>
          <p:grpSpPr bwMode="auto">
            <a:xfrm>
              <a:off x="1504950" y="1143000"/>
              <a:ext cx="6134100" cy="5029200"/>
              <a:chOff x="1505078" y="1066800"/>
              <a:chExt cx="6133844" cy="5029200"/>
            </a:xfrm>
          </p:grpSpPr>
          <p:sp>
            <p:nvSpPr>
              <p:cNvPr id="21510" name="Oval 19"/>
              <p:cNvSpPr>
                <a:spLocks noChangeArrowheads="1"/>
              </p:cNvSpPr>
              <p:nvPr/>
            </p:nvSpPr>
            <p:spPr bwMode="auto">
              <a:xfrm>
                <a:off x="1505078" y="1066800"/>
                <a:ext cx="3340717" cy="3340717"/>
              </a:xfrm>
              <a:prstGeom prst="ellipse">
                <a:avLst/>
              </a:prstGeom>
              <a:solidFill>
                <a:schemeClr val="bg1"/>
              </a:solidFill>
              <a:ln w="12700">
                <a:solidFill>
                  <a:schemeClr val="tx1"/>
                </a:solidFill>
                <a:round/>
                <a:headEnd/>
                <a:tailEnd/>
              </a:ln>
            </p:spPr>
            <p:txBody>
              <a:bodyPr/>
              <a:lstStyle/>
              <a:p>
                <a:pPr eaLnBrk="0" hangingPunct="0"/>
                <a:endParaRPr lang="en-US" b="1">
                  <a:solidFill>
                    <a:schemeClr val="bg1"/>
                  </a:solidFill>
                  <a:latin typeface="Times" charset="0"/>
                </a:endParaRPr>
              </a:p>
            </p:txBody>
          </p:sp>
          <p:sp>
            <p:nvSpPr>
              <p:cNvPr id="21511" name="Oval 20"/>
              <p:cNvSpPr>
                <a:spLocks noChangeArrowheads="1"/>
              </p:cNvSpPr>
              <p:nvPr/>
            </p:nvSpPr>
            <p:spPr bwMode="auto">
              <a:xfrm>
                <a:off x="4298205" y="1066800"/>
                <a:ext cx="3340717" cy="3340717"/>
              </a:xfrm>
              <a:prstGeom prst="ellipse">
                <a:avLst/>
              </a:prstGeom>
              <a:solidFill>
                <a:schemeClr val="bg1"/>
              </a:solidFill>
              <a:ln w="12700">
                <a:solidFill>
                  <a:schemeClr val="tx1"/>
                </a:solidFill>
                <a:round/>
                <a:headEnd/>
                <a:tailEnd/>
              </a:ln>
            </p:spPr>
            <p:txBody>
              <a:bodyPr/>
              <a:lstStyle/>
              <a:p>
                <a:pPr eaLnBrk="0" hangingPunct="0"/>
                <a:endParaRPr lang="en-US" b="1">
                  <a:solidFill>
                    <a:schemeClr val="bg1"/>
                  </a:solidFill>
                  <a:latin typeface="Times" charset="0"/>
                </a:endParaRPr>
              </a:p>
            </p:txBody>
          </p:sp>
          <p:sp>
            <p:nvSpPr>
              <p:cNvPr id="21512" name="Oval 21"/>
              <p:cNvSpPr>
                <a:spLocks noChangeArrowheads="1"/>
              </p:cNvSpPr>
              <p:nvPr/>
            </p:nvSpPr>
            <p:spPr bwMode="auto">
              <a:xfrm>
                <a:off x="4298205" y="2755283"/>
                <a:ext cx="3340717" cy="3340717"/>
              </a:xfrm>
              <a:prstGeom prst="ellipse">
                <a:avLst/>
              </a:prstGeom>
              <a:solidFill>
                <a:schemeClr val="bg1"/>
              </a:solidFill>
              <a:ln w="12700">
                <a:solidFill>
                  <a:schemeClr val="tx1"/>
                </a:solidFill>
                <a:round/>
                <a:headEnd/>
                <a:tailEnd/>
              </a:ln>
            </p:spPr>
            <p:txBody>
              <a:bodyPr/>
              <a:lstStyle/>
              <a:p>
                <a:pPr eaLnBrk="0" hangingPunct="0"/>
                <a:endParaRPr lang="en-US" b="1">
                  <a:solidFill>
                    <a:schemeClr val="bg1"/>
                  </a:solidFill>
                  <a:latin typeface="Times" charset="0"/>
                </a:endParaRPr>
              </a:p>
            </p:txBody>
          </p:sp>
          <p:sp>
            <p:nvSpPr>
              <p:cNvPr id="21513" name="Oval 22"/>
              <p:cNvSpPr>
                <a:spLocks noChangeArrowheads="1"/>
              </p:cNvSpPr>
              <p:nvPr/>
            </p:nvSpPr>
            <p:spPr bwMode="auto">
              <a:xfrm>
                <a:off x="1532457" y="2755283"/>
                <a:ext cx="3340717" cy="3340717"/>
              </a:xfrm>
              <a:prstGeom prst="ellipse">
                <a:avLst/>
              </a:prstGeom>
              <a:solidFill>
                <a:schemeClr val="bg1"/>
              </a:solidFill>
              <a:ln w="12700">
                <a:solidFill>
                  <a:schemeClr val="tx1"/>
                </a:solidFill>
                <a:round/>
                <a:headEnd/>
                <a:tailEnd/>
              </a:ln>
            </p:spPr>
            <p:txBody>
              <a:bodyPr/>
              <a:lstStyle/>
              <a:p>
                <a:pPr eaLnBrk="0" hangingPunct="0"/>
                <a:endParaRPr lang="en-US" b="1">
                  <a:solidFill>
                    <a:schemeClr val="bg1"/>
                  </a:solidFill>
                  <a:latin typeface="Times" charset="0"/>
                </a:endParaRPr>
              </a:p>
            </p:txBody>
          </p:sp>
          <p:sp>
            <p:nvSpPr>
              <p:cNvPr id="21514" name="Rectangle 23"/>
              <p:cNvSpPr>
                <a:spLocks noChangeArrowheads="1"/>
              </p:cNvSpPr>
              <p:nvPr/>
            </p:nvSpPr>
            <p:spPr bwMode="auto">
              <a:xfrm>
                <a:off x="4800590" y="4495400"/>
                <a:ext cx="2362101" cy="8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txBody>
              <a:bodyPr lIns="0" rIns="0"/>
              <a:lstStyle/>
              <a:p>
                <a:pPr algn="ctr" eaLnBrk="0" hangingPunct="0"/>
                <a:r>
                  <a:rPr lang="en-US" sz="2800" b="1" dirty="0">
                    <a:solidFill>
                      <a:srgbClr val="4D8826"/>
                    </a:solidFill>
                    <a:latin typeface="Helvetica" charset="0"/>
                    <a:cs typeface="Helvetica" charset="0"/>
                  </a:rPr>
                  <a:t>State Policy &amp; Strategy</a:t>
                </a:r>
              </a:p>
            </p:txBody>
          </p:sp>
          <p:sp>
            <p:nvSpPr>
              <p:cNvPr id="21515" name="Rectangle 24"/>
              <p:cNvSpPr>
                <a:spLocks noChangeArrowheads="1"/>
              </p:cNvSpPr>
              <p:nvPr/>
            </p:nvSpPr>
            <p:spPr bwMode="auto">
              <a:xfrm>
                <a:off x="1905111" y="4247652"/>
                <a:ext cx="2590691" cy="1396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txBody>
              <a:bodyPr lIns="0" rIns="0"/>
              <a:lstStyle/>
              <a:p>
                <a:pPr algn="ctr" eaLnBrk="0" hangingPunct="0"/>
                <a:r>
                  <a:rPr lang="en-US" sz="2800" b="1" dirty="0">
                    <a:solidFill>
                      <a:srgbClr val="4D8826"/>
                    </a:solidFill>
                    <a:latin typeface="Helvetica" charset="0"/>
                    <a:cs typeface="Helvetica" charset="0"/>
                  </a:rPr>
                  <a:t>Community Rehabilitation Provider Practices</a:t>
                </a:r>
              </a:p>
            </p:txBody>
          </p:sp>
          <p:sp>
            <p:nvSpPr>
              <p:cNvPr id="21516" name="Rectangle 25"/>
              <p:cNvSpPr>
                <a:spLocks noChangeArrowheads="1"/>
              </p:cNvSpPr>
              <p:nvPr/>
            </p:nvSpPr>
            <p:spPr bwMode="auto">
              <a:xfrm>
                <a:off x="1981308" y="1551101"/>
                <a:ext cx="2362100" cy="1344499"/>
              </a:xfrm>
              <a:prstGeom prst="rect">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lIns="0" rIns="0"/>
              <a:lstStyle/>
              <a:p>
                <a:pPr algn="ctr" eaLnBrk="0" hangingPunct="0"/>
                <a:r>
                  <a:rPr lang="en-US" sz="2800" b="1" dirty="0">
                    <a:solidFill>
                      <a:srgbClr val="4D8826"/>
                    </a:solidFill>
                    <a:latin typeface="Helvetica" charset="0"/>
                    <a:cs typeface="Helvetica" charset="0"/>
                  </a:rPr>
                  <a:t>Individuals &amp; Families</a:t>
                </a:r>
              </a:p>
            </p:txBody>
          </p:sp>
          <p:sp>
            <p:nvSpPr>
              <p:cNvPr id="21517" name="Rectangle 26"/>
              <p:cNvSpPr>
                <a:spLocks noChangeArrowheads="1"/>
              </p:cNvSpPr>
              <p:nvPr/>
            </p:nvSpPr>
            <p:spPr bwMode="auto">
              <a:xfrm>
                <a:off x="4724394" y="1551101"/>
                <a:ext cx="2438298" cy="1344499"/>
              </a:xfrm>
              <a:prstGeom prst="rect">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lIns="0" rIns="0"/>
              <a:lstStyle/>
              <a:p>
                <a:pPr algn="ctr" eaLnBrk="0" hangingPunct="0"/>
                <a:r>
                  <a:rPr lang="en-US" sz="2800" b="1" dirty="0">
                    <a:solidFill>
                      <a:srgbClr val="4D8826"/>
                    </a:solidFill>
                    <a:latin typeface="Helvetica" charset="0"/>
                    <a:cs typeface="Helvetica" charset="0"/>
                  </a:rPr>
                  <a:t>Employment Supports</a:t>
                </a:r>
              </a:p>
            </p:txBody>
          </p:sp>
          <p:sp>
            <p:nvSpPr>
              <p:cNvPr id="28" name="Rounded Rectangle 27"/>
              <p:cNvSpPr/>
              <p:nvPr/>
            </p:nvSpPr>
            <p:spPr bwMode="auto">
              <a:xfrm>
                <a:off x="2655968" y="2854325"/>
                <a:ext cx="4190825" cy="1338263"/>
              </a:xfrm>
              <a:prstGeom prst="roundRect">
                <a:avLst/>
              </a:prstGeom>
              <a:gradFill flip="none" rotWithShape="1">
                <a:gsLst>
                  <a:gs pos="0">
                    <a:schemeClr val="accent1">
                      <a:lumMod val="40000"/>
                      <a:lumOff val="60000"/>
                    </a:schemeClr>
                  </a:gs>
                  <a:gs pos="100000">
                    <a:srgbClr val="FFFFFF"/>
                  </a:gs>
                </a:gsLst>
                <a:lin ang="0" scaled="1"/>
                <a:tileRect/>
              </a:gradFill>
              <a:ln w="12700" cap="flat" cmpd="sng" algn="ctr">
                <a:solidFill>
                  <a:schemeClr val="tx1"/>
                </a:solidFill>
                <a:prstDash val="solid"/>
                <a:round/>
                <a:headEnd type="none" w="med" len="med"/>
                <a:tailEnd type="none" w="med" len="med"/>
              </a:ln>
              <a:effectLst/>
            </p:spPr>
            <p:txBody>
              <a:bodyPr anchor="ctr"/>
              <a:lstStyle/>
              <a:p>
                <a:pPr algn="ctr" eaLnBrk="0" hangingPunct="0">
                  <a:defRPr/>
                </a:pPr>
                <a:r>
                  <a:rPr lang="en-US" sz="2800" b="1" dirty="0">
                    <a:solidFill>
                      <a:srgbClr val="000000"/>
                    </a:solidFill>
                    <a:latin typeface="Helvetica"/>
                    <a:cs typeface="Helvetica"/>
                  </a:rPr>
                  <a:t>Individual </a:t>
                </a:r>
                <a:br>
                  <a:rPr lang="en-US" sz="2800" b="1" dirty="0">
                    <a:solidFill>
                      <a:srgbClr val="000000"/>
                    </a:solidFill>
                    <a:latin typeface="Helvetica"/>
                    <a:cs typeface="Helvetica"/>
                  </a:rPr>
                </a:br>
                <a:r>
                  <a:rPr lang="en-US" sz="2800" b="1" dirty="0">
                    <a:solidFill>
                      <a:srgbClr val="000000"/>
                    </a:solidFill>
                    <a:latin typeface="Helvetica"/>
                    <a:cs typeface="Helvetica"/>
                  </a:rPr>
                  <a:t>Employment Outcomes</a:t>
                </a:r>
              </a:p>
            </p:txBody>
          </p:sp>
        </p:grpSp>
      </p:grpSp>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457200" y="381000"/>
            <a:ext cx="8229600" cy="361950"/>
          </a:xfrm>
        </p:spPr>
        <p:txBody>
          <a:bodyPr/>
          <a:lstStyle/>
          <a:p>
            <a:pPr eaLnBrk="1" hangingPunct="1"/>
            <a:r>
              <a:rPr>
                <a:latin typeface="Candara" charset="0"/>
              </a:rPr>
              <a:t>Collaborative Design</a:t>
            </a:r>
          </a:p>
        </p:txBody>
      </p:sp>
      <p:sp>
        <p:nvSpPr>
          <p:cNvPr id="4" name="Rectangle 3"/>
          <p:cNvSpPr/>
          <p:nvPr/>
        </p:nvSpPr>
        <p:spPr bwMode="auto">
          <a:xfrm>
            <a:off x="533400" y="1143000"/>
            <a:ext cx="1981200" cy="609600"/>
          </a:xfrm>
          <a:prstGeom prst="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a:lstStyle/>
          <a:p>
            <a:pPr algn="ctr" eaLnBrk="0" hangingPunct="0">
              <a:defRPr/>
            </a:pPr>
            <a:r>
              <a:rPr lang="en-US" sz="1800" b="1" dirty="0">
                <a:latin typeface="Candara"/>
                <a:cs typeface="Candara"/>
              </a:rPr>
              <a:t>Individual &amp; Family Engagement</a:t>
            </a:r>
          </a:p>
        </p:txBody>
      </p:sp>
      <p:sp>
        <p:nvSpPr>
          <p:cNvPr id="5" name="Rectangle 4"/>
          <p:cNvSpPr/>
          <p:nvPr/>
        </p:nvSpPr>
        <p:spPr bwMode="auto">
          <a:xfrm>
            <a:off x="2717800" y="1143000"/>
            <a:ext cx="1981200" cy="609600"/>
          </a:xfrm>
          <a:prstGeom prst="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a:lstStyle/>
          <a:p>
            <a:pPr algn="ctr" eaLnBrk="0" hangingPunct="0">
              <a:defRPr/>
            </a:pPr>
            <a:r>
              <a:rPr lang="en-US" sz="1800" b="1" dirty="0">
                <a:latin typeface="Candara"/>
                <a:cs typeface="Candara"/>
              </a:rPr>
              <a:t>Employment Support Practices</a:t>
            </a:r>
          </a:p>
        </p:txBody>
      </p:sp>
      <p:sp>
        <p:nvSpPr>
          <p:cNvPr id="6" name="Rectangle 5"/>
          <p:cNvSpPr/>
          <p:nvPr/>
        </p:nvSpPr>
        <p:spPr bwMode="auto">
          <a:xfrm>
            <a:off x="4902200" y="1143000"/>
            <a:ext cx="1981200" cy="609600"/>
          </a:xfrm>
          <a:prstGeom prst="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a:lstStyle/>
          <a:p>
            <a:pPr algn="ctr" eaLnBrk="0" hangingPunct="0">
              <a:defRPr/>
            </a:pPr>
            <a:r>
              <a:rPr lang="en-US" sz="1800" b="1" dirty="0">
                <a:latin typeface="Candara"/>
                <a:cs typeface="Candara"/>
              </a:rPr>
              <a:t>Organizational Transformation</a:t>
            </a:r>
          </a:p>
        </p:txBody>
      </p:sp>
      <p:sp>
        <p:nvSpPr>
          <p:cNvPr id="7" name="Rectangle 6"/>
          <p:cNvSpPr/>
          <p:nvPr/>
        </p:nvSpPr>
        <p:spPr bwMode="auto">
          <a:xfrm>
            <a:off x="7086600" y="1143000"/>
            <a:ext cx="1981200" cy="609600"/>
          </a:xfrm>
          <a:prstGeom prst="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a:lstStyle/>
          <a:p>
            <a:pPr algn="ctr" eaLnBrk="0" hangingPunct="0">
              <a:defRPr/>
            </a:pPr>
            <a:r>
              <a:rPr lang="en-US" sz="1800" b="1" dirty="0">
                <a:latin typeface="Candara"/>
                <a:cs typeface="Candara"/>
              </a:rPr>
              <a:t>State Systems</a:t>
            </a:r>
          </a:p>
        </p:txBody>
      </p:sp>
      <p:sp>
        <p:nvSpPr>
          <p:cNvPr id="22534" name="Rectangle 8"/>
          <p:cNvSpPr>
            <a:spLocks noChangeArrowheads="1"/>
          </p:cNvSpPr>
          <p:nvPr/>
        </p:nvSpPr>
        <p:spPr bwMode="auto">
          <a:xfrm>
            <a:off x="685800" y="1828800"/>
            <a:ext cx="8153400" cy="381000"/>
          </a:xfrm>
          <a:prstGeom prst="rect">
            <a:avLst/>
          </a:prstGeom>
          <a:solidFill>
            <a:schemeClr val="bg1"/>
          </a:solidFill>
          <a:ln w="12700">
            <a:solidFill>
              <a:schemeClr val="tx1"/>
            </a:solidFill>
            <a:round/>
            <a:headEnd/>
            <a:tailEnd/>
          </a:ln>
        </p:spPr>
        <p:txBody>
          <a:bodyPr/>
          <a:lstStyle/>
          <a:p>
            <a:pPr algn="ctr" eaLnBrk="0" hangingPunct="0"/>
            <a:r>
              <a:rPr lang="en-US" sz="1800" b="1">
                <a:latin typeface="Candara" charset="0"/>
                <a:cs typeface="Candara" charset="0"/>
              </a:rPr>
              <a:t>Institute for Community Inclusion</a:t>
            </a:r>
          </a:p>
        </p:txBody>
      </p:sp>
      <p:sp>
        <p:nvSpPr>
          <p:cNvPr id="22535" name="Rectangle 9"/>
          <p:cNvSpPr>
            <a:spLocks noChangeArrowheads="1"/>
          </p:cNvSpPr>
          <p:nvPr/>
        </p:nvSpPr>
        <p:spPr bwMode="auto">
          <a:xfrm>
            <a:off x="571500" y="2438400"/>
            <a:ext cx="1905000" cy="1143000"/>
          </a:xfrm>
          <a:prstGeom prst="rect">
            <a:avLst/>
          </a:prstGeom>
          <a:solidFill>
            <a:schemeClr val="bg1"/>
          </a:solidFill>
          <a:ln w="12700">
            <a:solidFill>
              <a:schemeClr val="tx1"/>
            </a:solidFill>
            <a:round/>
            <a:headEnd/>
            <a:tailEnd/>
          </a:ln>
        </p:spPr>
        <p:txBody>
          <a:bodyPr/>
          <a:lstStyle/>
          <a:p>
            <a:pPr algn="ctr" eaLnBrk="0" hangingPunct="0"/>
            <a:r>
              <a:rPr lang="en-US" sz="1800" b="1" dirty="0">
                <a:latin typeface="Candara" charset="0"/>
                <a:cs typeface="Candara" charset="0"/>
              </a:rPr>
              <a:t>SABE</a:t>
            </a:r>
          </a:p>
          <a:p>
            <a:pPr algn="ctr" eaLnBrk="0" hangingPunct="0"/>
            <a:r>
              <a:rPr lang="en-US" sz="1800" b="1" dirty="0">
                <a:latin typeface="Candara" charset="0"/>
                <a:cs typeface="Candara" charset="0"/>
              </a:rPr>
              <a:t>Arc</a:t>
            </a:r>
          </a:p>
          <a:p>
            <a:pPr algn="ctr" eaLnBrk="0" hangingPunct="0"/>
            <a:r>
              <a:rPr lang="en-US" sz="1800" b="1" dirty="0">
                <a:latin typeface="Candara" charset="0"/>
                <a:cs typeface="Candara" charset="0"/>
              </a:rPr>
              <a:t>SCAN 360</a:t>
            </a:r>
          </a:p>
        </p:txBody>
      </p:sp>
      <p:sp>
        <p:nvSpPr>
          <p:cNvPr id="22536" name="Rectangle 10"/>
          <p:cNvSpPr>
            <a:spLocks noChangeArrowheads="1"/>
          </p:cNvSpPr>
          <p:nvPr/>
        </p:nvSpPr>
        <p:spPr bwMode="auto">
          <a:xfrm>
            <a:off x="571500" y="3810000"/>
            <a:ext cx="1905000" cy="838200"/>
          </a:xfrm>
          <a:prstGeom prst="rect">
            <a:avLst/>
          </a:prstGeom>
          <a:solidFill>
            <a:schemeClr val="bg1"/>
          </a:solidFill>
          <a:ln w="12700">
            <a:solidFill>
              <a:schemeClr val="tx1"/>
            </a:solidFill>
            <a:round/>
            <a:headEnd/>
            <a:tailEnd/>
          </a:ln>
        </p:spPr>
        <p:txBody>
          <a:bodyPr/>
          <a:lstStyle/>
          <a:p>
            <a:pPr algn="ctr" eaLnBrk="0" hangingPunct="0"/>
            <a:r>
              <a:rPr lang="en-US" sz="1800" b="1">
                <a:latin typeface="Candara" charset="0"/>
                <a:cs typeface="Candara" charset="0"/>
              </a:rPr>
              <a:t>National Advisory Panel</a:t>
            </a:r>
          </a:p>
          <a:p>
            <a:pPr algn="ctr" eaLnBrk="0" hangingPunct="0"/>
            <a:r>
              <a:rPr lang="en-US" sz="1800" b="1">
                <a:latin typeface="Candara" charset="0"/>
                <a:cs typeface="Candara" charset="0"/>
              </a:rPr>
              <a:t>NASDDDS</a:t>
            </a:r>
          </a:p>
        </p:txBody>
      </p:sp>
      <p:sp>
        <p:nvSpPr>
          <p:cNvPr id="22537" name="Rectangle 11"/>
          <p:cNvSpPr>
            <a:spLocks noChangeArrowheads="1"/>
          </p:cNvSpPr>
          <p:nvPr/>
        </p:nvSpPr>
        <p:spPr bwMode="auto">
          <a:xfrm>
            <a:off x="2717800" y="2438400"/>
            <a:ext cx="1905000" cy="1143000"/>
          </a:xfrm>
          <a:prstGeom prst="rect">
            <a:avLst/>
          </a:prstGeom>
          <a:solidFill>
            <a:schemeClr val="bg1"/>
          </a:solidFill>
          <a:ln w="12700">
            <a:solidFill>
              <a:schemeClr val="tx1"/>
            </a:solidFill>
            <a:round/>
            <a:headEnd/>
            <a:tailEnd/>
          </a:ln>
        </p:spPr>
        <p:txBody>
          <a:bodyPr/>
          <a:lstStyle/>
          <a:p>
            <a:pPr algn="ctr" eaLnBrk="0" hangingPunct="0"/>
            <a:r>
              <a:rPr lang="en-US" sz="1800" b="1">
                <a:latin typeface="Candara" charset="0"/>
                <a:cs typeface="Candara" charset="0"/>
              </a:rPr>
              <a:t>University of Minnesota</a:t>
            </a:r>
          </a:p>
          <a:p>
            <a:pPr algn="ctr" eaLnBrk="0" hangingPunct="0"/>
            <a:r>
              <a:rPr lang="en-US" sz="1800" b="1">
                <a:latin typeface="Candara" charset="0"/>
                <a:cs typeface="Candara" charset="0"/>
              </a:rPr>
              <a:t>Elsevier</a:t>
            </a:r>
          </a:p>
          <a:p>
            <a:pPr algn="ctr" eaLnBrk="0" hangingPunct="0"/>
            <a:r>
              <a:rPr lang="en-US" sz="1800" b="1">
                <a:latin typeface="Candara" charset="0"/>
                <a:cs typeface="Candara" charset="0"/>
              </a:rPr>
              <a:t>APSE</a:t>
            </a:r>
          </a:p>
        </p:txBody>
      </p:sp>
      <p:sp>
        <p:nvSpPr>
          <p:cNvPr id="22538" name="Rectangle 12"/>
          <p:cNvSpPr>
            <a:spLocks noChangeArrowheads="1"/>
          </p:cNvSpPr>
          <p:nvPr/>
        </p:nvSpPr>
        <p:spPr bwMode="auto">
          <a:xfrm>
            <a:off x="2717800" y="3810000"/>
            <a:ext cx="1905000" cy="838200"/>
          </a:xfrm>
          <a:prstGeom prst="rect">
            <a:avLst/>
          </a:prstGeom>
          <a:solidFill>
            <a:schemeClr val="bg1"/>
          </a:solidFill>
          <a:ln w="12700">
            <a:solidFill>
              <a:schemeClr val="tx1"/>
            </a:solidFill>
            <a:round/>
            <a:headEnd/>
            <a:tailEnd/>
          </a:ln>
        </p:spPr>
        <p:txBody>
          <a:bodyPr/>
          <a:lstStyle/>
          <a:p>
            <a:pPr algn="ctr" eaLnBrk="0" hangingPunct="0"/>
            <a:r>
              <a:rPr lang="en-US" sz="1800" b="1">
                <a:latin typeface="Candara" charset="0"/>
                <a:cs typeface="Candara" charset="0"/>
              </a:rPr>
              <a:t>National Advisory Panel</a:t>
            </a:r>
          </a:p>
          <a:p>
            <a:pPr algn="ctr" eaLnBrk="0" hangingPunct="0"/>
            <a:r>
              <a:rPr lang="en-US" sz="1800" b="1">
                <a:latin typeface="Candara" charset="0"/>
                <a:cs typeface="Candara" charset="0"/>
              </a:rPr>
              <a:t>SABE</a:t>
            </a:r>
          </a:p>
        </p:txBody>
      </p:sp>
      <p:sp>
        <p:nvSpPr>
          <p:cNvPr id="22539" name="Rectangle 13"/>
          <p:cNvSpPr>
            <a:spLocks noChangeArrowheads="1"/>
          </p:cNvSpPr>
          <p:nvPr/>
        </p:nvSpPr>
        <p:spPr bwMode="auto">
          <a:xfrm>
            <a:off x="4864100" y="2438400"/>
            <a:ext cx="1905000" cy="1143000"/>
          </a:xfrm>
          <a:prstGeom prst="rect">
            <a:avLst/>
          </a:prstGeom>
          <a:solidFill>
            <a:schemeClr val="bg1"/>
          </a:solidFill>
          <a:ln w="12700">
            <a:solidFill>
              <a:schemeClr val="tx1"/>
            </a:solidFill>
            <a:round/>
            <a:headEnd/>
            <a:tailEnd/>
          </a:ln>
        </p:spPr>
        <p:txBody>
          <a:bodyPr/>
          <a:lstStyle/>
          <a:p>
            <a:pPr algn="ctr" eaLnBrk="0" hangingPunct="0"/>
            <a:r>
              <a:rPr lang="en-US" sz="1800" b="1">
                <a:latin typeface="Candara" charset="0"/>
                <a:cs typeface="Candara" charset="0"/>
              </a:rPr>
              <a:t>Arc</a:t>
            </a:r>
          </a:p>
          <a:p>
            <a:pPr algn="ctr" eaLnBrk="0" hangingPunct="0"/>
            <a:r>
              <a:rPr lang="en-US" sz="1800" b="1">
                <a:latin typeface="Candara" charset="0"/>
                <a:cs typeface="Candara" charset="0"/>
              </a:rPr>
              <a:t>APSE</a:t>
            </a:r>
          </a:p>
        </p:txBody>
      </p:sp>
      <p:sp>
        <p:nvSpPr>
          <p:cNvPr id="22540" name="Rectangle 14"/>
          <p:cNvSpPr>
            <a:spLocks noChangeArrowheads="1"/>
          </p:cNvSpPr>
          <p:nvPr/>
        </p:nvSpPr>
        <p:spPr bwMode="auto">
          <a:xfrm>
            <a:off x="4864100" y="3810000"/>
            <a:ext cx="1905000" cy="838200"/>
          </a:xfrm>
          <a:prstGeom prst="rect">
            <a:avLst/>
          </a:prstGeom>
          <a:solidFill>
            <a:schemeClr val="bg1"/>
          </a:solidFill>
          <a:ln w="12700">
            <a:solidFill>
              <a:schemeClr val="tx1"/>
            </a:solidFill>
            <a:round/>
            <a:headEnd/>
            <a:tailEnd/>
          </a:ln>
        </p:spPr>
        <p:txBody>
          <a:bodyPr/>
          <a:lstStyle/>
          <a:p>
            <a:pPr algn="ctr" eaLnBrk="0" hangingPunct="0"/>
            <a:r>
              <a:rPr lang="en-US" sz="1800" b="1">
                <a:latin typeface="Candara" charset="0"/>
                <a:cs typeface="Candara" charset="0"/>
              </a:rPr>
              <a:t>National Advisory Panel</a:t>
            </a:r>
          </a:p>
        </p:txBody>
      </p:sp>
      <p:sp>
        <p:nvSpPr>
          <p:cNvPr id="22541" name="Rectangle 15"/>
          <p:cNvSpPr>
            <a:spLocks noChangeArrowheads="1"/>
          </p:cNvSpPr>
          <p:nvPr/>
        </p:nvSpPr>
        <p:spPr bwMode="auto">
          <a:xfrm>
            <a:off x="7010400" y="2438400"/>
            <a:ext cx="1905000" cy="1143000"/>
          </a:xfrm>
          <a:prstGeom prst="rect">
            <a:avLst/>
          </a:prstGeom>
          <a:solidFill>
            <a:schemeClr val="bg1"/>
          </a:solidFill>
          <a:ln w="12700">
            <a:solidFill>
              <a:schemeClr val="tx1"/>
            </a:solidFill>
            <a:round/>
            <a:headEnd/>
            <a:tailEnd/>
          </a:ln>
        </p:spPr>
        <p:txBody>
          <a:bodyPr/>
          <a:lstStyle/>
          <a:p>
            <a:pPr algn="ctr" eaLnBrk="0" hangingPunct="0"/>
            <a:r>
              <a:rPr lang="en-US" sz="1800" b="1">
                <a:latin typeface="Candara" charset="0"/>
                <a:cs typeface="Candara" charset="0"/>
              </a:rPr>
              <a:t>NASDDDS</a:t>
            </a:r>
          </a:p>
          <a:p>
            <a:pPr algn="ctr" eaLnBrk="0" hangingPunct="0"/>
            <a:r>
              <a:rPr lang="en-US" sz="1800" b="1">
                <a:latin typeface="Candara" charset="0"/>
                <a:cs typeface="Candara" charset="0"/>
              </a:rPr>
              <a:t>University of Minnesota</a:t>
            </a:r>
          </a:p>
        </p:txBody>
      </p:sp>
      <p:sp>
        <p:nvSpPr>
          <p:cNvPr id="22542" name="Rectangle 16"/>
          <p:cNvSpPr>
            <a:spLocks noChangeArrowheads="1"/>
          </p:cNvSpPr>
          <p:nvPr/>
        </p:nvSpPr>
        <p:spPr bwMode="auto">
          <a:xfrm>
            <a:off x="7010400" y="3810000"/>
            <a:ext cx="1905000" cy="838200"/>
          </a:xfrm>
          <a:prstGeom prst="rect">
            <a:avLst/>
          </a:prstGeom>
          <a:solidFill>
            <a:schemeClr val="bg1"/>
          </a:solidFill>
          <a:ln w="12700">
            <a:solidFill>
              <a:schemeClr val="tx1"/>
            </a:solidFill>
            <a:round/>
            <a:headEnd/>
            <a:tailEnd/>
          </a:ln>
        </p:spPr>
        <p:txBody>
          <a:bodyPr/>
          <a:lstStyle/>
          <a:p>
            <a:pPr algn="ctr" eaLnBrk="0" hangingPunct="0"/>
            <a:r>
              <a:rPr lang="en-US" sz="1800" b="1">
                <a:latin typeface="Candara" charset="0"/>
                <a:cs typeface="Candara" charset="0"/>
              </a:rPr>
              <a:t>National Advisory Panel</a:t>
            </a:r>
          </a:p>
          <a:p>
            <a:pPr algn="ctr" eaLnBrk="0" hangingPunct="0"/>
            <a:r>
              <a:rPr lang="en-US" sz="1800" b="1">
                <a:latin typeface="Candara" charset="0"/>
                <a:cs typeface="Candara" charset="0"/>
              </a:rPr>
              <a:t>APSE, Arc</a:t>
            </a:r>
          </a:p>
        </p:txBody>
      </p:sp>
      <p:sp>
        <p:nvSpPr>
          <p:cNvPr id="22543" name="Rectangle 17"/>
          <p:cNvSpPr>
            <a:spLocks noChangeArrowheads="1"/>
          </p:cNvSpPr>
          <p:nvPr/>
        </p:nvSpPr>
        <p:spPr bwMode="auto">
          <a:xfrm>
            <a:off x="571500" y="4876800"/>
            <a:ext cx="1905000" cy="1447800"/>
          </a:xfrm>
          <a:prstGeom prst="rect">
            <a:avLst/>
          </a:prstGeom>
          <a:solidFill>
            <a:schemeClr val="bg1"/>
          </a:solidFill>
          <a:ln w="12700">
            <a:solidFill>
              <a:schemeClr val="tx1"/>
            </a:solidFill>
            <a:round/>
            <a:headEnd/>
            <a:tailEnd/>
          </a:ln>
        </p:spPr>
        <p:txBody>
          <a:bodyPr/>
          <a:lstStyle/>
          <a:p>
            <a:pPr algn="ctr" eaLnBrk="0" hangingPunct="0"/>
            <a:r>
              <a:rPr lang="en-US" sz="1800" b="1" dirty="0">
                <a:latin typeface="Candara" charset="0"/>
                <a:cs typeface="Candara" charset="0"/>
              </a:rPr>
              <a:t>NDSC</a:t>
            </a:r>
          </a:p>
          <a:p>
            <a:pPr algn="ctr" eaLnBrk="0" hangingPunct="0"/>
            <a:r>
              <a:rPr lang="en-US" sz="1800" b="1" dirty="0" smtClean="0">
                <a:latin typeface="Candara" charset="0"/>
                <a:cs typeface="Candara" charset="0"/>
              </a:rPr>
              <a:t>SLN</a:t>
            </a:r>
            <a:endParaRPr lang="en-US" sz="1800" b="1" dirty="0">
              <a:latin typeface="Candara" charset="0"/>
              <a:cs typeface="Candara" charset="0"/>
            </a:endParaRPr>
          </a:p>
          <a:p>
            <a:pPr algn="ctr" eaLnBrk="0" hangingPunct="0"/>
            <a:r>
              <a:rPr lang="en-US" sz="1800" b="1" dirty="0" smtClean="0">
                <a:latin typeface="Candara" charset="0"/>
                <a:cs typeface="Candara" charset="0"/>
              </a:rPr>
              <a:t>AUCD</a:t>
            </a:r>
            <a:endParaRPr lang="en-US" sz="1800" b="1" dirty="0">
              <a:latin typeface="Candara" charset="0"/>
              <a:cs typeface="Candara" charset="0"/>
            </a:endParaRPr>
          </a:p>
          <a:p>
            <a:pPr algn="ctr" eaLnBrk="0" hangingPunct="0"/>
            <a:r>
              <a:rPr lang="en-US" sz="1800" b="1" dirty="0" smtClean="0">
                <a:latin typeface="Candara" charset="0"/>
                <a:cs typeface="Candara" charset="0"/>
              </a:rPr>
              <a:t>NACDD</a:t>
            </a:r>
            <a:endParaRPr lang="en-US" sz="1800" b="1" dirty="0">
              <a:latin typeface="Candara" charset="0"/>
              <a:cs typeface="Candara" charset="0"/>
            </a:endParaRPr>
          </a:p>
          <a:p>
            <a:pPr algn="ctr" eaLnBrk="0" hangingPunct="0"/>
            <a:r>
              <a:rPr lang="en-US" sz="1800" b="1" dirty="0">
                <a:latin typeface="Candara" charset="0"/>
                <a:cs typeface="Candara" charset="0"/>
              </a:rPr>
              <a:t>AAIDD</a:t>
            </a:r>
          </a:p>
          <a:p>
            <a:pPr algn="ctr" eaLnBrk="0" hangingPunct="0"/>
            <a:endParaRPr lang="en-US" sz="1800" b="1" dirty="0">
              <a:latin typeface="Candara" charset="0"/>
              <a:cs typeface="Candara" charset="0"/>
            </a:endParaRPr>
          </a:p>
          <a:p>
            <a:pPr algn="ctr" eaLnBrk="0" hangingPunct="0"/>
            <a:endParaRPr lang="en-US" sz="1800" b="1" dirty="0">
              <a:latin typeface="Candara" charset="0"/>
              <a:cs typeface="Candara" charset="0"/>
            </a:endParaRPr>
          </a:p>
        </p:txBody>
      </p:sp>
      <p:sp>
        <p:nvSpPr>
          <p:cNvPr id="22544" name="Rectangle 18"/>
          <p:cNvSpPr>
            <a:spLocks noChangeArrowheads="1"/>
          </p:cNvSpPr>
          <p:nvPr/>
        </p:nvSpPr>
        <p:spPr bwMode="auto">
          <a:xfrm>
            <a:off x="2717800" y="4876800"/>
            <a:ext cx="1905000" cy="1447800"/>
          </a:xfrm>
          <a:prstGeom prst="rect">
            <a:avLst/>
          </a:prstGeom>
          <a:solidFill>
            <a:schemeClr val="bg1"/>
          </a:solidFill>
          <a:ln w="12700">
            <a:solidFill>
              <a:schemeClr val="tx1"/>
            </a:solidFill>
            <a:round/>
            <a:headEnd/>
            <a:tailEnd/>
          </a:ln>
        </p:spPr>
        <p:txBody>
          <a:bodyPr/>
          <a:lstStyle/>
          <a:p>
            <a:pPr algn="ctr" eaLnBrk="0" hangingPunct="0"/>
            <a:r>
              <a:rPr lang="en-US" sz="1800" b="1" dirty="0" err="1">
                <a:latin typeface="Candara" charset="0"/>
                <a:cs typeface="Candara" charset="0"/>
              </a:rPr>
              <a:t>Univ</a:t>
            </a:r>
            <a:r>
              <a:rPr lang="en-US" sz="1800" b="1" dirty="0">
                <a:latin typeface="Candara" charset="0"/>
                <a:cs typeface="Candara" charset="0"/>
              </a:rPr>
              <a:t>  of Vermont</a:t>
            </a:r>
          </a:p>
          <a:p>
            <a:pPr algn="ctr" eaLnBrk="0" hangingPunct="0"/>
            <a:r>
              <a:rPr lang="en-US" sz="1800" b="1" dirty="0">
                <a:latin typeface="Candara" charset="0"/>
                <a:cs typeface="Candara" charset="0"/>
              </a:rPr>
              <a:t>Easter Seals</a:t>
            </a:r>
          </a:p>
          <a:p>
            <a:pPr algn="ctr" eaLnBrk="0" hangingPunct="0"/>
            <a:r>
              <a:rPr lang="en-US" sz="1800" b="1" dirty="0">
                <a:latin typeface="Candara" charset="0"/>
                <a:cs typeface="Candara" charset="0"/>
              </a:rPr>
              <a:t>AUCD</a:t>
            </a:r>
          </a:p>
          <a:p>
            <a:pPr algn="ctr" eaLnBrk="0" hangingPunct="0"/>
            <a:r>
              <a:rPr lang="en-US" sz="1800" b="1" dirty="0">
                <a:latin typeface="Candara" charset="0"/>
                <a:cs typeface="Candara" charset="0"/>
              </a:rPr>
              <a:t>NACDD</a:t>
            </a:r>
          </a:p>
          <a:p>
            <a:pPr algn="ctr" eaLnBrk="0" hangingPunct="0"/>
            <a:r>
              <a:rPr lang="en-US" sz="1800" b="1" dirty="0">
                <a:latin typeface="Candara" charset="0"/>
                <a:cs typeface="Candara" charset="0"/>
              </a:rPr>
              <a:t>AAIDD</a:t>
            </a:r>
          </a:p>
          <a:p>
            <a:pPr algn="ctr" eaLnBrk="0" hangingPunct="0"/>
            <a:endParaRPr lang="en-US" sz="1800" b="1" dirty="0">
              <a:latin typeface="Candara" charset="0"/>
              <a:cs typeface="Candara" charset="0"/>
            </a:endParaRPr>
          </a:p>
          <a:p>
            <a:pPr algn="ctr" eaLnBrk="0" hangingPunct="0"/>
            <a:endParaRPr lang="en-US" sz="1800" b="1" dirty="0">
              <a:latin typeface="Candara" charset="0"/>
              <a:cs typeface="Candara" charset="0"/>
            </a:endParaRPr>
          </a:p>
        </p:txBody>
      </p:sp>
      <p:sp>
        <p:nvSpPr>
          <p:cNvPr id="22545" name="Rectangle 19"/>
          <p:cNvSpPr>
            <a:spLocks noChangeArrowheads="1"/>
          </p:cNvSpPr>
          <p:nvPr/>
        </p:nvSpPr>
        <p:spPr bwMode="auto">
          <a:xfrm>
            <a:off x="4864100" y="4876800"/>
            <a:ext cx="1905000" cy="1447800"/>
          </a:xfrm>
          <a:prstGeom prst="rect">
            <a:avLst/>
          </a:prstGeom>
          <a:solidFill>
            <a:schemeClr val="bg1"/>
          </a:solidFill>
          <a:ln w="12700">
            <a:solidFill>
              <a:schemeClr val="tx1"/>
            </a:solidFill>
            <a:round/>
            <a:headEnd/>
            <a:tailEnd/>
          </a:ln>
        </p:spPr>
        <p:txBody>
          <a:bodyPr/>
          <a:lstStyle/>
          <a:p>
            <a:pPr algn="ctr" eaLnBrk="0" hangingPunct="0"/>
            <a:r>
              <a:rPr lang="en-US" sz="1800" b="1">
                <a:latin typeface="Candara" charset="0"/>
                <a:cs typeface="Candara" charset="0"/>
              </a:rPr>
              <a:t>Univ  of Vermont</a:t>
            </a:r>
          </a:p>
          <a:p>
            <a:pPr algn="ctr" eaLnBrk="0" hangingPunct="0"/>
            <a:r>
              <a:rPr lang="en-US" sz="1800" b="1">
                <a:latin typeface="Candara" charset="0"/>
                <a:cs typeface="Candara" charset="0"/>
              </a:rPr>
              <a:t>Easter Seals</a:t>
            </a:r>
          </a:p>
          <a:p>
            <a:pPr algn="ctr" eaLnBrk="0" hangingPunct="0"/>
            <a:r>
              <a:rPr lang="en-US" sz="1800" b="1">
                <a:latin typeface="Candara" charset="0"/>
                <a:cs typeface="Candara" charset="0"/>
              </a:rPr>
              <a:t>AUCD</a:t>
            </a:r>
          </a:p>
          <a:p>
            <a:pPr algn="ctr" eaLnBrk="0" hangingPunct="0"/>
            <a:r>
              <a:rPr lang="en-US" sz="1800" b="1">
                <a:latin typeface="Candara" charset="0"/>
                <a:cs typeface="Candara" charset="0"/>
              </a:rPr>
              <a:t>NACDD</a:t>
            </a:r>
          </a:p>
          <a:p>
            <a:pPr algn="ctr" eaLnBrk="0" hangingPunct="0"/>
            <a:r>
              <a:rPr lang="en-US" sz="1800" b="1">
                <a:latin typeface="Candara" charset="0"/>
                <a:cs typeface="Candara" charset="0"/>
              </a:rPr>
              <a:t>AAIDD</a:t>
            </a:r>
          </a:p>
        </p:txBody>
      </p:sp>
      <p:sp>
        <p:nvSpPr>
          <p:cNvPr id="22546" name="Rectangle 20"/>
          <p:cNvSpPr>
            <a:spLocks noChangeArrowheads="1"/>
          </p:cNvSpPr>
          <p:nvPr/>
        </p:nvSpPr>
        <p:spPr bwMode="auto">
          <a:xfrm>
            <a:off x="7010400" y="4876800"/>
            <a:ext cx="1905000" cy="1447800"/>
          </a:xfrm>
          <a:prstGeom prst="rect">
            <a:avLst/>
          </a:prstGeom>
          <a:solidFill>
            <a:schemeClr val="bg1"/>
          </a:solidFill>
          <a:ln w="12700">
            <a:solidFill>
              <a:schemeClr val="tx1"/>
            </a:solidFill>
            <a:round/>
            <a:headEnd/>
            <a:tailEnd/>
          </a:ln>
        </p:spPr>
        <p:txBody>
          <a:bodyPr/>
          <a:lstStyle/>
          <a:p>
            <a:pPr algn="ctr" eaLnBrk="0" hangingPunct="0"/>
            <a:r>
              <a:rPr lang="en-US" sz="1800" b="1">
                <a:latin typeface="Candara" charset="0"/>
                <a:cs typeface="Candara" charset="0"/>
              </a:rPr>
              <a:t>Univ of Vermont</a:t>
            </a:r>
          </a:p>
          <a:p>
            <a:pPr algn="ctr" eaLnBrk="0" hangingPunct="0"/>
            <a:r>
              <a:rPr lang="en-US" sz="1800" b="1">
                <a:latin typeface="Candara" charset="0"/>
                <a:cs typeface="Candara" charset="0"/>
              </a:rPr>
              <a:t>AUCD</a:t>
            </a:r>
          </a:p>
          <a:p>
            <a:pPr algn="ctr" eaLnBrk="0" hangingPunct="0"/>
            <a:r>
              <a:rPr lang="en-US" sz="1800" b="1">
                <a:latin typeface="Candara" charset="0"/>
                <a:cs typeface="Candara" charset="0"/>
              </a:rPr>
              <a:t>NACDD</a:t>
            </a:r>
          </a:p>
          <a:p>
            <a:pPr algn="ctr" eaLnBrk="0" hangingPunct="0"/>
            <a:r>
              <a:rPr lang="en-US" sz="1800" b="1">
                <a:latin typeface="Candara" charset="0"/>
                <a:cs typeface="Candara" charset="0"/>
              </a:rPr>
              <a:t>NDRN</a:t>
            </a:r>
          </a:p>
          <a:p>
            <a:pPr algn="ctr" eaLnBrk="0" hangingPunct="0"/>
            <a:r>
              <a:rPr lang="en-US" sz="1800" b="1">
                <a:latin typeface="Candara" charset="0"/>
                <a:cs typeface="Candara" charset="0"/>
              </a:rPr>
              <a:t>NDSC, AAIDD</a:t>
            </a:r>
          </a:p>
          <a:p>
            <a:pPr algn="ctr" eaLnBrk="0" hangingPunct="0"/>
            <a:endParaRPr lang="en-US" sz="1800" b="1">
              <a:latin typeface="Candara" charset="0"/>
              <a:cs typeface="Candara" charset="0"/>
            </a:endParaRPr>
          </a:p>
        </p:txBody>
      </p:sp>
      <p:sp>
        <p:nvSpPr>
          <p:cNvPr id="22" name="Rectangle 21"/>
          <p:cNvSpPr/>
          <p:nvPr/>
        </p:nvSpPr>
        <p:spPr bwMode="auto">
          <a:xfrm>
            <a:off x="152400" y="1828800"/>
            <a:ext cx="381000" cy="1752600"/>
          </a:xfrm>
          <a:prstGeom prst="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vert="vert270" lIns="0" tIns="0" rIns="0" bIns="0" anchor="ctr" anchorCtr="1"/>
          <a:lstStyle/>
          <a:p>
            <a:pPr algn="ctr" eaLnBrk="0" hangingPunct="0">
              <a:lnSpc>
                <a:spcPts val="1280"/>
              </a:lnSpc>
              <a:defRPr/>
            </a:pPr>
            <a:r>
              <a:rPr lang="en-US" sz="1800" b="1" dirty="0">
                <a:latin typeface="Candara"/>
                <a:cs typeface="Candara"/>
              </a:rPr>
              <a:t>Project Partners</a:t>
            </a:r>
          </a:p>
        </p:txBody>
      </p:sp>
      <p:sp>
        <p:nvSpPr>
          <p:cNvPr id="23" name="Rectangle 22"/>
          <p:cNvSpPr/>
          <p:nvPr/>
        </p:nvSpPr>
        <p:spPr bwMode="auto">
          <a:xfrm>
            <a:off x="152400" y="3733800"/>
            <a:ext cx="381000" cy="914400"/>
          </a:xfrm>
          <a:prstGeom prst="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vert="vert270" lIns="0" tIns="0" rIns="0" bIns="0" anchor="ctr" anchorCtr="1"/>
          <a:lstStyle/>
          <a:p>
            <a:pPr algn="ctr" eaLnBrk="0" hangingPunct="0">
              <a:lnSpc>
                <a:spcPts val="1280"/>
              </a:lnSpc>
              <a:defRPr/>
            </a:pPr>
            <a:r>
              <a:rPr lang="en-US" sz="1800" b="1" dirty="0">
                <a:latin typeface="Candara"/>
                <a:cs typeface="Candara"/>
              </a:rPr>
              <a:t>Advisors</a:t>
            </a:r>
          </a:p>
        </p:txBody>
      </p:sp>
      <p:sp>
        <p:nvSpPr>
          <p:cNvPr id="24" name="Rectangle 23"/>
          <p:cNvSpPr/>
          <p:nvPr/>
        </p:nvSpPr>
        <p:spPr bwMode="auto">
          <a:xfrm>
            <a:off x="152400" y="4876800"/>
            <a:ext cx="381000" cy="1371600"/>
          </a:xfrm>
          <a:prstGeom prst="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vert="vert270" lIns="0" tIns="0" rIns="0" bIns="0" anchor="ctr" anchorCtr="1"/>
          <a:lstStyle/>
          <a:p>
            <a:pPr algn="ctr" eaLnBrk="0" hangingPunct="0">
              <a:lnSpc>
                <a:spcPts val="1280"/>
              </a:lnSpc>
              <a:defRPr/>
            </a:pPr>
            <a:r>
              <a:rPr lang="en-US" sz="1800" b="1" dirty="0">
                <a:latin typeface="Candara"/>
                <a:cs typeface="Candara"/>
              </a:rPr>
              <a:t>Dissemination</a:t>
            </a:r>
          </a:p>
        </p:txBody>
      </p:sp>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381000" y="228600"/>
            <a:ext cx="8229600" cy="487363"/>
          </a:xfrm>
        </p:spPr>
        <p:txBody>
          <a:bodyPr/>
          <a:lstStyle/>
          <a:p>
            <a:pPr eaLnBrk="1" hangingPunct="1"/>
            <a:r>
              <a:rPr dirty="0">
                <a:latin typeface="Candara" charset="0"/>
              </a:rPr>
              <a:t>ICI Affiliated Projects</a:t>
            </a:r>
          </a:p>
        </p:txBody>
      </p:sp>
      <p:sp>
        <p:nvSpPr>
          <p:cNvPr id="23554" name="Rectangle 3"/>
          <p:cNvSpPr>
            <a:spLocks noChangeArrowheads="1"/>
          </p:cNvSpPr>
          <p:nvPr/>
        </p:nvSpPr>
        <p:spPr bwMode="auto">
          <a:xfrm>
            <a:off x="3314700" y="1524000"/>
            <a:ext cx="2438400" cy="1600200"/>
          </a:xfrm>
          <a:prstGeom prst="rect">
            <a:avLst/>
          </a:prstGeom>
          <a:solidFill>
            <a:schemeClr val="bg1"/>
          </a:solidFill>
          <a:ln w="12700">
            <a:solidFill>
              <a:schemeClr val="tx1"/>
            </a:solidFill>
            <a:round/>
            <a:headEnd/>
            <a:tailEnd/>
          </a:ln>
        </p:spPr>
        <p:txBody>
          <a:bodyPr/>
          <a:lstStyle/>
          <a:p>
            <a:pPr algn="ctr" eaLnBrk="0" hangingPunct="0"/>
            <a:r>
              <a:rPr lang="en-US" sz="3200" b="1" dirty="0">
                <a:solidFill>
                  <a:srgbClr val="0E629F"/>
                </a:solidFill>
                <a:latin typeface="Candara" charset="0"/>
                <a:cs typeface="Candara" charset="0"/>
              </a:rPr>
              <a:t>RRTC on Advancing Employment</a:t>
            </a:r>
          </a:p>
        </p:txBody>
      </p:sp>
      <p:sp>
        <p:nvSpPr>
          <p:cNvPr id="5" name="Rectangle 4"/>
          <p:cNvSpPr/>
          <p:nvPr/>
        </p:nvSpPr>
        <p:spPr bwMode="auto">
          <a:xfrm>
            <a:off x="266700" y="1371600"/>
            <a:ext cx="2616200" cy="838200"/>
          </a:xfrm>
          <a:prstGeom prst="rect">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lIns="0" tIns="9144" rIns="0" bIns="9144"/>
          <a:lstStyle/>
          <a:p>
            <a:pPr algn="ctr" eaLnBrk="0" hangingPunct="0">
              <a:defRPr/>
            </a:pPr>
            <a:r>
              <a:rPr lang="en-US" sz="1800" b="1" dirty="0">
                <a:latin typeface="Candara"/>
                <a:cs typeface="Candara"/>
              </a:rPr>
              <a:t>Access to Integrated Employment</a:t>
            </a:r>
            <a:br>
              <a:rPr lang="en-US" sz="1800" b="1" dirty="0">
                <a:latin typeface="Candara"/>
                <a:cs typeface="Candara"/>
              </a:rPr>
            </a:br>
            <a:r>
              <a:rPr lang="en-US" sz="1800" dirty="0">
                <a:latin typeface="Candara"/>
                <a:cs typeface="Candara"/>
              </a:rPr>
              <a:t>AIDD</a:t>
            </a:r>
          </a:p>
        </p:txBody>
      </p:sp>
      <p:sp>
        <p:nvSpPr>
          <p:cNvPr id="12" name="Rectangle 11"/>
          <p:cNvSpPr/>
          <p:nvPr/>
        </p:nvSpPr>
        <p:spPr bwMode="auto">
          <a:xfrm>
            <a:off x="76200" y="887664"/>
            <a:ext cx="3124200" cy="381000"/>
          </a:xfrm>
          <a:prstGeom prst="rect">
            <a:avLst/>
          </a:prstGeom>
          <a:solidFill>
            <a:schemeClr val="bg1"/>
          </a:solidFill>
          <a:ln w="12700" cap="flat" cmpd="sng" algn="ctr">
            <a:noFill/>
            <a:prstDash val="solid"/>
            <a:round/>
            <a:headEnd type="none" w="med" len="med"/>
            <a:tailEnd type="none" w="med" len="med"/>
          </a:ln>
          <a:effectLst/>
        </p:spPr>
        <p:txBody>
          <a:bodyPr/>
          <a:lstStyle/>
          <a:p>
            <a:pPr algn="ctr" eaLnBrk="0" hangingPunct="0">
              <a:defRPr/>
            </a:pPr>
            <a:r>
              <a:rPr lang="en-US" sz="2400" b="1" dirty="0">
                <a:solidFill>
                  <a:srgbClr val="4D8826"/>
                </a:solidFill>
                <a:latin typeface="Candara"/>
                <a:cs typeface="Candara"/>
              </a:rPr>
              <a:t>Research &amp; Evaluation</a:t>
            </a:r>
          </a:p>
        </p:txBody>
      </p:sp>
      <p:sp>
        <p:nvSpPr>
          <p:cNvPr id="13" name="Rectangle 12"/>
          <p:cNvSpPr/>
          <p:nvPr/>
        </p:nvSpPr>
        <p:spPr bwMode="auto">
          <a:xfrm>
            <a:off x="6286500" y="887664"/>
            <a:ext cx="2438400" cy="381000"/>
          </a:xfrm>
          <a:prstGeom prst="rect">
            <a:avLst/>
          </a:prstGeom>
          <a:solidFill>
            <a:schemeClr val="bg1"/>
          </a:solidFill>
          <a:ln w="12700" cap="flat" cmpd="sng" algn="ctr">
            <a:noFill/>
            <a:prstDash val="solid"/>
            <a:round/>
            <a:headEnd type="none" w="med" len="med"/>
            <a:tailEnd type="none" w="med" len="med"/>
          </a:ln>
          <a:effectLst/>
        </p:spPr>
        <p:txBody>
          <a:bodyPr/>
          <a:lstStyle/>
          <a:p>
            <a:pPr algn="ctr" eaLnBrk="0" hangingPunct="0">
              <a:defRPr/>
            </a:pPr>
            <a:r>
              <a:rPr lang="en-US" sz="2400" b="1" dirty="0">
                <a:solidFill>
                  <a:srgbClr val="4D8826"/>
                </a:solidFill>
                <a:latin typeface="Candara"/>
                <a:cs typeface="Candara"/>
              </a:rPr>
              <a:t>Systems Change</a:t>
            </a:r>
          </a:p>
        </p:txBody>
      </p:sp>
      <p:sp>
        <p:nvSpPr>
          <p:cNvPr id="14" name="Rectangle 13"/>
          <p:cNvSpPr/>
          <p:nvPr/>
        </p:nvSpPr>
        <p:spPr bwMode="auto">
          <a:xfrm>
            <a:off x="6248400" y="2397125"/>
            <a:ext cx="2667000" cy="849313"/>
          </a:xfrm>
          <a:prstGeom prst="rect">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lIns="0" tIns="9144" rIns="0" bIns="9144"/>
          <a:lstStyle/>
          <a:p>
            <a:pPr algn="ctr" eaLnBrk="0" hangingPunct="0">
              <a:defRPr/>
            </a:pPr>
            <a:r>
              <a:rPr lang="en-US" sz="1800" b="1" dirty="0">
                <a:latin typeface="Candara"/>
                <a:cs typeface="Candara"/>
              </a:rPr>
              <a:t>Partnerships in Employment Systems </a:t>
            </a:r>
            <a:r>
              <a:rPr lang="en-US" sz="1800" b="1" dirty="0" smtClean="0">
                <a:latin typeface="Candara"/>
                <a:cs typeface="Candara"/>
              </a:rPr>
              <a:t>Change / </a:t>
            </a:r>
            <a:r>
              <a:rPr lang="en-US" sz="1800" dirty="0" smtClean="0">
                <a:latin typeface="Candara"/>
                <a:cs typeface="Candara"/>
              </a:rPr>
              <a:t>AIDD</a:t>
            </a:r>
            <a:endParaRPr lang="en-US" sz="1800" dirty="0">
              <a:latin typeface="Candara"/>
              <a:cs typeface="Candara"/>
            </a:endParaRPr>
          </a:p>
        </p:txBody>
      </p:sp>
      <p:sp>
        <p:nvSpPr>
          <p:cNvPr id="15" name="Rectangle 14"/>
          <p:cNvSpPr/>
          <p:nvPr/>
        </p:nvSpPr>
        <p:spPr bwMode="auto">
          <a:xfrm>
            <a:off x="6248400" y="3435350"/>
            <a:ext cx="2667000" cy="838200"/>
          </a:xfrm>
          <a:prstGeom prst="rect">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lIns="0" tIns="9144" rIns="0" bIns="9144"/>
          <a:lstStyle/>
          <a:p>
            <a:pPr algn="ctr" eaLnBrk="0" hangingPunct="0">
              <a:defRPr/>
            </a:pPr>
            <a:r>
              <a:rPr lang="en-US" sz="1800" b="1" dirty="0">
                <a:latin typeface="Candara"/>
                <a:cs typeface="Candara"/>
              </a:rPr>
              <a:t>Employment Learning Community</a:t>
            </a:r>
            <a:br>
              <a:rPr lang="en-US" sz="1800" b="1" dirty="0">
                <a:latin typeface="Candara"/>
                <a:cs typeface="Candara"/>
              </a:rPr>
            </a:br>
            <a:r>
              <a:rPr lang="en-US" sz="1800" dirty="0">
                <a:latin typeface="Candara"/>
                <a:cs typeface="Candara"/>
              </a:rPr>
              <a:t>AIDD</a:t>
            </a:r>
          </a:p>
        </p:txBody>
      </p:sp>
      <p:sp>
        <p:nvSpPr>
          <p:cNvPr id="23560" name="Rectangle 15"/>
          <p:cNvSpPr>
            <a:spLocks noChangeArrowheads="1"/>
          </p:cNvSpPr>
          <p:nvPr/>
        </p:nvSpPr>
        <p:spPr bwMode="auto">
          <a:xfrm>
            <a:off x="269875" y="4222750"/>
            <a:ext cx="2616200" cy="730250"/>
          </a:xfrm>
          <a:prstGeom prst="rect">
            <a:avLst/>
          </a:prstGeom>
          <a:solidFill>
            <a:schemeClr val="bg1"/>
          </a:solidFill>
          <a:ln w="12700">
            <a:solidFill>
              <a:schemeClr val="tx1"/>
            </a:solidFill>
            <a:round/>
            <a:headEnd/>
            <a:tailEnd/>
          </a:ln>
        </p:spPr>
        <p:txBody>
          <a:bodyPr lIns="0" tIns="9144" rIns="0" bIns="9144"/>
          <a:lstStyle/>
          <a:p>
            <a:pPr algn="ctr" eaLnBrk="0" hangingPunct="0"/>
            <a:r>
              <a:rPr lang="en-US" sz="1800" b="1" dirty="0">
                <a:latin typeface="Candara" charset="0"/>
                <a:cs typeface="Candara" charset="0"/>
              </a:rPr>
              <a:t>RRTC Demand Side </a:t>
            </a:r>
            <a:r>
              <a:rPr lang="en-US" sz="1800" b="1" dirty="0" smtClean="0">
                <a:latin typeface="Candara" charset="0"/>
                <a:cs typeface="Candara" charset="0"/>
              </a:rPr>
              <a:t>Strategies / </a:t>
            </a:r>
            <a:r>
              <a:rPr lang="en-US" sz="1800" dirty="0" smtClean="0">
                <a:latin typeface="Candara" charset="0"/>
                <a:cs typeface="Candara" charset="0"/>
              </a:rPr>
              <a:t>NIDRR</a:t>
            </a:r>
            <a:endParaRPr lang="en-US" sz="1800" dirty="0">
              <a:latin typeface="Candara" charset="0"/>
              <a:cs typeface="Candara" charset="0"/>
            </a:endParaRPr>
          </a:p>
        </p:txBody>
      </p:sp>
      <p:sp>
        <p:nvSpPr>
          <p:cNvPr id="17" name="Rectangle 16"/>
          <p:cNvSpPr/>
          <p:nvPr/>
        </p:nvSpPr>
        <p:spPr bwMode="auto">
          <a:xfrm>
            <a:off x="6286500" y="4460875"/>
            <a:ext cx="2586038" cy="609600"/>
          </a:xfrm>
          <a:prstGeom prst="rect">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lIns="0" tIns="9144" rIns="0" bIns="9144"/>
          <a:lstStyle/>
          <a:p>
            <a:pPr algn="ctr" eaLnBrk="0" hangingPunct="0">
              <a:defRPr/>
            </a:pPr>
            <a:r>
              <a:rPr lang="en-US" sz="1800" b="1" dirty="0">
                <a:latin typeface="Candara"/>
                <a:cs typeface="Candara"/>
              </a:rPr>
              <a:t>Florida </a:t>
            </a:r>
            <a:r>
              <a:rPr lang="en-US" sz="1800" b="1" dirty="0" err="1">
                <a:latin typeface="Candara"/>
                <a:cs typeface="Candara"/>
              </a:rPr>
              <a:t>EmployME</a:t>
            </a:r>
            <a:r>
              <a:rPr lang="en-US" sz="1800" b="1" dirty="0">
                <a:latin typeface="Candara"/>
                <a:cs typeface="Candara"/>
              </a:rPr>
              <a:t> First </a:t>
            </a:r>
            <a:br>
              <a:rPr lang="en-US" sz="1800" b="1" dirty="0">
                <a:latin typeface="Candara"/>
                <a:cs typeface="Candara"/>
              </a:rPr>
            </a:br>
            <a:r>
              <a:rPr lang="en-US" sz="1800" dirty="0">
                <a:latin typeface="Candara"/>
                <a:cs typeface="Candara"/>
              </a:rPr>
              <a:t>Florida DD Council</a:t>
            </a:r>
          </a:p>
        </p:txBody>
      </p:sp>
      <p:sp>
        <p:nvSpPr>
          <p:cNvPr id="23562" name="Rectangle 17"/>
          <p:cNvSpPr>
            <a:spLocks noChangeArrowheads="1"/>
          </p:cNvSpPr>
          <p:nvPr/>
        </p:nvSpPr>
        <p:spPr bwMode="auto">
          <a:xfrm>
            <a:off x="6286500" y="5257800"/>
            <a:ext cx="2586038" cy="685800"/>
          </a:xfrm>
          <a:prstGeom prst="rect">
            <a:avLst/>
          </a:prstGeom>
          <a:solidFill>
            <a:schemeClr val="bg1"/>
          </a:solidFill>
          <a:ln w="12700">
            <a:solidFill>
              <a:schemeClr val="tx1"/>
            </a:solidFill>
            <a:round/>
            <a:headEnd/>
            <a:tailEnd/>
          </a:ln>
        </p:spPr>
        <p:txBody>
          <a:bodyPr lIns="0" tIns="9144" rIns="0" bIns="9144"/>
          <a:lstStyle/>
          <a:p>
            <a:pPr algn="ctr" eaLnBrk="0" hangingPunct="0"/>
            <a:r>
              <a:rPr lang="en-US" sz="1800" b="1" dirty="0">
                <a:latin typeface="Candara" charset="0"/>
                <a:cs typeface="Candara" charset="0"/>
              </a:rPr>
              <a:t>RTAC VR Program </a:t>
            </a:r>
            <a:r>
              <a:rPr lang="en-US" sz="1800" b="1" dirty="0" smtClean="0">
                <a:latin typeface="Candara" charset="0"/>
                <a:cs typeface="Candara" charset="0"/>
              </a:rPr>
              <a:t>Management </a:t>
            </a:r>
            <a:r>
              <a:rPr lang="en-US" sz="1800" dirty="0" smtClean="0">
                <a:latin typeface="Candara" charset="0"/>
                <a:cs typeface="Candara" charset="0"/>
              </a:rPr>
              <a:t>/ NIDRR</a:t>
            </a:r>
            <a:endParaRPr lang="en-US" sz="1800" dirty="0">
              <a:latin typeface="Candara" charset="0"/>
              <a:cs typeface="Candara" charset="0"/>
            </a:endParaRPr>
          </a:p>
        </p:txBody>
      </p:sp>
      <p:sp>
        <p:nvSpPr>
          <p:cNvPr id="23563" name="Rectangle 18"/>
          <p:cNvSpPr>
            <a:spLocks noChangeArrowheads="1"/>
          </p:cNvSpPr>
          <p:nvPr/>
        </p:nvSpPr>
        <p:spPr bwMode="auto">
          <a:xfrm>
            <a:off x="271463" y="5141913"/>
            <a:ext cx="2616200" cy="623887"/>
          </a:xfrm>
          <a:prstGeom prst="rect">
            <a:avLst/>
          </a:prstGeom>
          <a:solidFill>
            <a:schemeClr val="bg1"/>
          </a:solidFill>
          <a:ln w="12700">
            <a:solidFill>
              <a:schemeClr val="tx1"/>
            </a:solidFill>
            <a:round/>
            <a:headEnd/>
            <a:tailEnd/>
          </a:ln>
        </p:spPr>
        <p:txBody>
          <a:bodyPr lIns="0" tIns="9144" rIns="0" bIns="9144"/>
          <a:lstStyle/>
          <a:p>
            <a:pPr algn="ctr" eaLnBrk="0" hangingPunct="0"/>
            <a:r>
              <a:rPr lang="en-US" sz="1800" b="1" dirty="0" err="1">
                <a:latin typeface="Candara" charset="0"/>
                <a:cs typeface="Candara" charset="0"/>
              </a:rPr>
              <a:t>ExploreVR.org</a:t>
            </a:r>
            <a:endParaRPr lang="en-US" sz="1800" dirty="0">
              <a:latin typeface="Candara" charset="0"/>
              <a:cs typeface="Candara" charset="0"/>
            </a:endParaRPr>
          </a:p>
          <a:p>
            <a:pPr algn="ctr" eaLnBrk="0" hangingPunct="0"/>
            <a:r>
              <a:rPr lang="en-US" sz="1800" dirty="0">
                <a:latin typeface="Candara" charset="0"/>
                <a:cs typeface="Candara" charset="0"/>
              </a:rPr>
              <a:t>NIDRR</a:t>
            </a:r>
          </a:p>
        </p:txBody>
      </p:sp>
      <p:sp>
        <p:nvSpPr>
          <p:cNvPr id="23564" name="Rectangle 20"/>
          <p:cNvSpPr>
            <a:spLocks noChangeArrowheads="1"/>
          </p:cNvSpPr>
          <p:nvPr/>
        </p:nvSpPr>
        <p:spPr bwMode="auto">
          <a:xfrm>
            <a:off x="3276600" y="3810000"/>
            <a:ext cx="2514600" cy="609600"/>
          </a:xfrm>
          <a:prstGeom prst="rect">
            <a:avLst/>
          </a:prstGeom>
          <a:solidFill>
            <a:schemeClr val="bg1"/>
          </a:solidFill>
          <a:ln w="12700">
            <a:solidFill>
              <a:schemeClr val="tx1"/>
            </a:solidFill>
            <a:round/>
            <a:headEnd/>
            <a:tailEnd/>
          </a:ln>
        </p:spPr>
        <p:txBody>
          <a:bodyPr lIns="0" tIns="9144" rIns="0" bIns="9144"/>
          <a:lstStyle/>
          <a:p>
            <a:pPr algn="ctr" eaLnBrk="0" hangingPunct="0"/>
            <a:r>
              <a:rPr lang="en-US" sz="1800" b="1" dirty="0">
                <a:latin typeface="Candara" charset="0"/>
                <a:cs typeface="Candara" charset="0"/>
              </a:rPr>
              <a:t>College of Employment Services</a:t>
            </a:r>
          </a:p>
        </p:txBody>
      </p:sp>
      <p:sp>
        <p:nvSpPr>
          <p:cNvPr id="23565" name="Rectangle 21"/>
          <p:cNvSpPr>
            <a:spLocks noChangeArrowheads="1"/>
          </p:cNvSpPr>
          <p:nvPr/>
        </p:nvSpPr>
        <p:spPr bwMode="auto">
          <a:xfrm>
            <a:off x="274638" y="5867400"/>
            <a:ext cx="2616200" cy="623888"/>
          </a:xfrm>
          <a:prstGeom prst="rect">
            <a:avLst/>
          </a:prstGeom>
          <a:solidFill>
            <a:schemeClr val="bg1"/>
          </a:solidFill>
          <a:ln w="12700">
            <a:solidFill>
              <a:schemeClr val="tx1"/>
            </a:solidFill>
            <a:round/>
            <a:headEnd/>
            <a:tailEnd/>
          </a:ln>
        </p:spPr>
        <p:txBody>
          <a:bodyPr lIns="0" tIns="9144" rIns="0" bIns="9144"/>
          <a:lstStyle/>
          <a:p>
            <a:pPr algn="ctr" eaLnBrk="0" hangingPunct="0"/>
            <a:r>
              <a:rPr lang="en-US" sz="1800" b="1" dirty="0">
                <a:latin typeface="Candara" charset="0"/>
                <a:cs typeface="Candara" charset="0"/>
              </a:rPr>
              <a:t>AT Programs Data Center</a:t>
            </a:r>
          </a:p>
          <a:p>
            <a:pPr algn="ctr" eaLnBrk="0" hangingPunct="0"/>
            <a:r>
              <a:rPr lang="en-US" sz="1800" dirty="0">
                <a:latin typeface="Candara" charset="0"/>
                <a:cs typeface="Candara" charset="0"/>
              </a:rPr>
              <a:t>RSA</a:t>
            </a:r>
          </a:p>
        </p:txBody>
      </p:sp>
      <p:sp>
        <p:nvSpPr>
          <p:cNvPr id="26" name="Rectangle 25"/>
          <p:cNvSpPr/>
          <p:nvPr/>
        </p:nvSpPr>
        <p:spPr bwMode="auto">
          <a:xfrm>
            <a:off x="276225" y="2311400"/>
            <a:ext cx="2616200" cy="965200"/>
          </a:xfrm>
          <a:prstGeom prst="rect">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lIns="0" tIns="9144" rIns="0" bIns="9144"/>
          <a:lstStyle/>
          <a:p>
            <a:pPr algn="ctr" eaLnBrk="0" hangingPunct="0">
              <a:defRPr/>
            </a:pPr>
            <a:r>
              <a:rPr lang="en-US" sz="1800" b="1" dirty="0">
                <a:latin typeface="Candara"/>
                <a:cs typeface="Candara"/>
              </a:rPr>
              <a:t>Employment </a:t>
            </a:r>
            <a:r>
              <a:rPr lang="en-US" sz="1800" b="1" dirty="0" smtClean="0">
                <a:latin typeface="Candara"/>
                <a:cs typeface="Candara"/>
              </a:rPr>
              <a:t/>
            </a:r>
            <a:br>
              <a:rPr lang="en-US" sz="1800" b="1" dirty="0" smtClean="0">
                <a:latin typeface="Candara"/>
                <a:cs typeface="Candara"/>
              </a:rPr>
            </a:br>
            <a:r>
              <a:rPr lang="en-US" sz="1800" b="1" dirty="0" smtClean="0">
                <a:latin typeface="Candara"/>
                <a:cs typeface="Candara"/>
              </a:rPr>
              <a:t>Consultants</a:t>
            </a:r>
            <a:r>
              <a:rPr lang="en-US" sz="1800" b="1" dirty="0">
                <a:latin typeface="Candara"/>
                <a:cs typeface="Candara"/>
              </a:rPr>
              <a:t>’ Role </a:t>
            </a:r>
            <a:r>
              <a:rPr lang="en-US" sz="1800" b="1" dirty="0" smtClean="0">
                <a:latin typeface="Candara"/>
                <a:cs typeface="Candara"/>
              </a:rPr>
              <a:t/>
            </a:r>
            <a:br>
              <a:rPr lang="en-US" sz="1800" b="1" dirty="0" smtClean="0">
                <a:latin typeface="Candara"/>
                <a:cs typeface="Candara"/>
              </a:rPr>
            </a:br>
            <a:r>
              <a:rPr lang="en-US" sz="1800" dirty="0" smtClean="0">
                <a:latin typeface="Candara"/>
                <a:cs typeface="Candara"/>
              </a:rPr>
              <a:t>NIDRR</a:t>
            </a:r>
            <a:r>
              <a:rPr lang="en-US" sz="1800" dirty="0">
                <a:latin typeface="Candara"/>
                <a:cs typeface="Candara"/>
              </a:rPr>
              <a:t>: RRTC/CL</a:t>
            </a:r>
          </a:p>
        </p:txBody>
      </p:sp>
      <p:sp>
        <p:nvSpPr>
          <p:cNvPr id="23567" name="Rectangle 26"/>
          <p:cNvSpPr>
            <a:spLocks noChangeArrowheads="1"/>
          </p:cNvSpPr>
          <p:nvPr/>
        </p:nvSpPr>
        <p:spPr bwMode="auto">
          <a:xfrm>
            <a:off x="3276600" y="4572000"/>
            <a:ext cx="2514600" cy="914400"/>
          </a:xfrm>
          <a:prstGeom prst="rect">
            <a:avLst/>
          </a:prstGeom>
          <a:solidFill>
            <a:schemeClr val="bg1"/>
          </a:solidFill>
          <a:ln w="12700">
            <a:solidFill>
              <a:schemeClr val="tx1"/>
            </a:solidFill>
            <a:round/>
            <a:headEnd/>
            <a:tailEnd/>
          </a:ln>
        </p:spPr>
        <p:txBody>
          <a:bodyPr lIns="0" tIns="9144" rIns="0" bIns="9144"/>
          <a:lstStyle/>
          <a:p>
            <a:pPr algn="ctr" eaLnBrk="0" hangingPunct="0"/>
            <a:r>
              <a:rPr lang="en-US" sz="1800" dirty="0">
                <a:latin typeface="Candara" charset="0"/>
                <a:cs typeface="Candara" charset="0"/>
              </a:rPr>
              <a:t>Job-Driven Vocational Rehabilitation TA Center</a:t>
            </a:r>
          </a:p>
          <a:p>
            <a:pPr algn="ctr" eaLnBrk="0" hangingPunct="0"/>
            <a:r>
              <a:rPr lang="en-US" sz="1800" b="1" dirty="0">
                <a:latin typeface="Candara" charset="0"/>
                <a:cs typeface="Candara" charset="0"/>
              </a:rPr>
              <a:t>RSA</a:t>
            </a:r>
          </a:p>
        </p:txBody>
      </p:sp>
      <p:sp>
        <p:nvSpPr>
          <p:cNvPr id="28" name="Rectangle 27"/>
          <p:cNvSpPr/>
          <p:nvPr/>
        </p:nvSpPr>
        <p:spPr bwMode="auto">
          <a:xfrm>
            <a:off x="3390900" y="3326064"/>
            <a:ext cx="2286000" cy="381000"/>
          </a:xfrm>
          <a:prstGeom prst="rect">
            <a:avLst/>
          </a:prstGeom>
          <a:solidFill>
            <a:schemeClr val="bg1"/>
          </a:solidFill>
          <a:ln w="12700" cap="flat" cmpd="sng" algn="ctr">
            <a:noFill/>
            <a:prstDash val="solid"/>
            <a:round/>
            <a:headEnd type="none" w="med" len="med"/>
            <a:tailEnd type="none" w="med" len="med"/>
          </a:ln>
          <a:effectLst/>
        </p:spPr>
        <p:txBody>
          <a:bodyPr/>
          <a:lstStyle/>
          <a:p>
            <a:pPr algn="ctr" eaLnBrk="0" hangingPunct="0">
              <a:defRPr/>
            </a:pPr>
            <a:r>
              <a:rPr lang="en-US" sz="2400" b="1" dirty="0">
                <a:solidFill>
                  <a:srgbClr val="4D8826"/>
                </a:solidFill>
                <a:latin typeface="Candara"/>
                <a:cs typeface="Candara"/>
              </a:rPr>
              <a:t>Training</a:t>
            </a:r>
          </a:p>
        </p:txBody>
      </p:sp>
      <p:sp>
        <p:nvSpPr>
          <p:cNvPr id="29" name="Rectangle 28"/>
          <p:cNvSpPr/>
          <p:nvPr/>
        </p:nvSpPr>
        <p:spPr bwMode="auto">
          <a:xfrm>
            <a:off x="3276600" y="5618414"/>
            <a:ext cx="2514600" cy="381000"/>
          </a:xfrm>
          <a:prstGeom prst="rect">
            <a:avLst/>
          </a:prstGeom>
          <a:solidFill>
            <a:schemeClr val="bg1"/>
          </a:solidFill>
          <a:ln w="12700" cap="flat" cmpd="sng" algn="ctr">
            <a:noFill/>
            <a:prstDash val="solid"/>
            <a:round/>
            <a:headEnd type="none" w="med" len="med"/>
            <a:tailEnd type="none" w="med" len="med"/>
          </a:ln>
          <a:effectLst/>
        </p:spPr>
        <p:txBody>
          <a:bodyPr lIns="0" tIns="9144" rIns="0" bIns="9144"/>
          <a:lstStyle/>
          <a:p>
            <a:pPr algn="ctr" eaLnBrk="0" hangingPunct="0">
              <a:defRPr/>
            </a:pPr>
            <a:r>
              <a:rPr lang="en-US" sz="2400" b="1" dirty="0">
                <a:solidFill>
                  <a:srgbClr val="4D8826"/>
                </a:solidFill>
                <a:latin typeface="Candara"/>
                <a:cs typeface="Candara"/>
              </a:rPr>
              <a:t>Service</a:t>
            </a:r>
          </a:p>
        </p:txBody>
      </p:sp>
      <p:sp>
        <p:nvSpPr>
          <p:cNvPr id="23570" name="Rectangle 29"/>
          <p:cNvSpPr>
            <a:spLocks noChangeArrowheads="1"/>
          </p:cNvSpPr>
          <p:nvPr/>
        </p:nvSpPr>
        <p:spPr bwMode="auto">
          <a:xfrm>
            <a:off x="3276600" y="6096000"/>
            <a:ext cx="2514600" cy="533400"/>
          </a:xfrm>
          <a:prstGeom prst="rect">
            <a:avLst/>
          </a:prstGeom>
          <a:solidFill>
            <a:schemeClr val="bg1"/>
          </a:solidFill>
          <a:ln w="12700">
            <a:solidFill>
              <a:schemeClr val="tx1"/>
            </a:solidFill>
            <a:round/>
            <a:headEnd/>
            <a:tailEnd/>
          </a:ln>
        </p:spPr>
        <p:txBody>
          <a:bodyPr lIns="0" tIns="9144" rIns="0" bIns="9144"/>
          <a:lstStyle/>
          <a:p>
            <a:pPr algn="ctr" eaLnBrk="0" hangingPunct="0"/>
            <a:r>
              <a:rPr lang="en-US" sz="1800" b="1" dirty="0">
                <a:latin typeface="Candara" charset="0"/>
                <a:cs typeface="Candara" charset="0"/>
              </a:rPr>
              <a:t>ICI Employment Services</a:t>
            </a:r>
          </a:p>
          <a:p>
            <a:pPr algn="ctr" eaLnBrk="0" hangingPunct="0"/>
            <a:r>
              <a:rPr lang="en-US" sz="1800" dirty="0">
                <a:latin typeface="Candara" charset="0"/>
                <a:cs typeface="Candara" charset="0"/>
              </a:rPr>
              <a:t>DDS, MRC, Schools</a:t>
            </a:r>
          </a:p>
        </p:txBody>
      </p:sp>
      <p:sp>
        <p:nvSpPr>
          <p:cNvPr id="49" name="Rectangle 48"/>
          <p:cNvSpPr/>
          <p:nvPr/>
        </p:nvSpPr>
        <p:spPr bwMode="auto">
          <a:xfrm>
            <a:off x="6248400" y="1371600"/>
            <a:ext cx="2667000" cy="838200"/>
          </a:xfrm>
          <a:prstGeom prst="rect">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lIns="0" tIns="9144" rIns="0" bIns="9144"/>
          <a:lstStyle/>
          <a:p>
            <a:pPr algn="ctr" eaLnBrk="0" hangingPunct="0">
              <a:defRPr/>
            </a:pPr>
            <a:r>
              <a:rPr lang="en-US" sz="1800" b="1" dirty="0">
                <a:latin typeface="Candara"/>
                <a:cs typeface="Candara"/>
              </a:rPr>
              <a:t>State Employment Leadership Network</a:t>
            </a:r>
            <a:br>
              <a:rPr lang="en-US" sz="1800" b="1" dirty="0">
                <a:latin typeface="Candara"/>
                <a:cs typeface="Candara"/>
              </a:rPr>
            </a:br>
            <a:r>
              <a:rPr lang="en-US" sz="1800" dirty="0">
                <a:latin typeface="Candara"/>
                <a:cs typeface="Candara"/>
              </a:rPr>
              <a:t>Member funded</a:t>
            </a:r>
          </a:p>
        </p:txBody>
      </p:sp>
      <p:sp>
        <p:nvSpPr>
          <p:cNvPr id="23" name="Rectangle 22"/>
          <p:cNvSpPr/>
          <p:nvPr/>
        </p:nvSpPr>
        <p:spPr bwMode="auto">
          <a:xfrm>
            <a:off x="279400" y="3429001"/>
            <a:ext cx="2616200" cy="693738"/>
          </a:xfrm>
          <a:prstGeom prst="rect">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lIns="0" tIns="9144" rIns="0" bIns="9144"/>
          <a:lstStyle/>
          <a:p>
            <a:pPr algn="ctr" eaLnBrk="0" hangingPunct="0">
              <a:defRPr/>
            </a:pPr>
            <a:r>
              <a:rPr lang="en-US" sz="1800" b="1" dirty="0">
                <a:latin typeface="Candara"/>
                <a:cs typeface="Candara"/>
              </a:rPr>
              <a:t>Community Life Engagement / </a:t>
            </a:r>
            <a:r>
              <a:rPr lang="en-US" sz="1800" dirty="0" smtClean="0">
                <a:latin typeface="Candara"/>
                <a:cs typeface="Candara"/>
              </a:rPr>
              <a:t>NIDRR</a:t>
            </a:r>
            <a:endParaRPr lang="en-US" sz="1800" dirty="0">
              <a:latin typeface="Candara"/>
              <a:cs typeface="Candara"/>
            </a:endParaRP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Candara" panose="020E0502030303020204" pitchFamily="34" charset="0"/>
              </a:rPr>
              <a:t>Strand 1: </a:t>
            </a:r>
            <a:r>
              <a:rPr lang="en-US" sz="4800" dirty="0" smtClean="0">
                <a:latin typeface="Candara" panose="020E0502030303020204" pitchFamily="34" charset="0"/>
              </a:rPr>
              <a:t>Individual </a:t>
            </a:r>
            <a:r>
              <a:rPr lang="en-US" sz="4800" dirty="0">
                <a:latin typeface="Candara" panose="020E0502030303020204" pitchFamily="34" charset="0"/>
              </a:rPr>
              <a:t>and </a:t>
            </a:r>
            <a:r>
              <a:rPr lang="en-US" sz="4800" dirty="0" smtClean="0">
                <a:latin typeface="Candara" panose="020E0502030303020204" pitchFamily="34" charset="0"/>
              </a:rPr>
              <a:t>family engagement</a:t>
            </a:r>
            <a:endParaRPr lang="en-US" sz="4800" dirty="0"/>
          </a:p>
        </p:txBody>
      </p:sp>
      <p:sp>
        <p:nvSpPr>
          <p:cNvPr id="3" name="Content Placeholder 2"/>
          <p:cNvSpPr>
            <a:spLocks noGrp="1"/>
          </p:cNvSpPr>
          <p:nvPr>
            <p:ph idx="1"/>
          </p:nvPr>
        </p:nvSpPr>
        <p:spPr>
          <a:xfrm>
            <a:off x="457200" y="1905000"/>
            <a:ext cx="8229600" cy="4267200"/>
          </a:xfrm>
        </p:spPr>
        <p:txBody>
          <a:bodyPr/>
          <a:lstStyle/>
          <a:p>
            <a:pPr marL="0" indent="0">
              <a:buNone/>
            </a:pPr>
            <a:r>
              <a:rPr lang="en-US" sz="3200" dirty="0" smtClean="0"/>
              <a:t>Challenges</a:t>
            </a:r>
          </a:p>
          <a:p>
            <a:r>
              <a:rPr lang="en-US" sz="3200" dirty="0"/>
              <a:t>Expectations around employment are </a:t>
            </a:r>
            <a:r>
              <a:rPr lang="en-US" sz="3200" dirty="0" smtClean="0"/>
              <a:t>important, but…</a:t>
            </a:r>
            <a:endParaRPr lang="en-US" sz="3200" dirty="0"/>
          </a:p>
          <a:p>
            <a:r>
              <a:rPr lang="en-US" sz="3200" dirty="0" smtClean="0"/>
              <a:t>Are trainings the only way to go? </a:t>
            </a:r>
          </a:p>
          <a:p>
            <a:pPr marL="457200" lvl="1" indent="0">
              <a:buNone/>
            </a:pPr>
            <a:endParaRPr lang="en-US" sz="2000" dirty="0" smtClean="0"/>
          </a:p>
        </p:txBody>
      </p:sp>
    </p:spTree>
    <p:extLst>
      <p:ext uri="{BB962C8B-B14F-4D97-AF65-F5344CB8AC3E}">
        <p14:creationId xmlns:p14="http://schemas.microsoft.com/office/powerpoint/2010/main" val="251637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What we </a:t>
            </a:r>
            <a:r>
              <a:rPr lang="en-US" sz="4800" dirty="0" smtClean="0"/>
              <a:t>know</a:t>
            </a:r>
            <a:endParaRPr lang="en-US" sz="4800" dirty="0"/>
          </a:p>
        </p:txBody>
      </p:sp>
      <p:sp>
        <p:nvSpPr>
          <p:cNvPr id="3" name="Content Placeholder 2"/>
          <p:cNvSpPr>
            <a:spLocks noGrp="1"/>
          </p:cNvSpPr>
          <p:nvPr>
            <p:ph idx="1"/>
          </p:nvPr>
        </p:nvSpPr>
        <p:spPr/>
        <p:txBody>
          <a:bodyPr/>
          <a:lstStyle/>
          <a:p>
            <a:r>
              <a:rPr lang="en-US" sz="2800" dirty="0" smtClean="0"/>
              <a:t>Young adults with IDD expect to work</a:t>
            </a:r>
          </a:p>
          <a:p>
            <a:r>
              <a:rPr lang="en-US" sz="2800" dirty="0" smtClean="0"/>
              <a:t>Families shape expectations around employment</a:t>
            </a:r>
          </a:p>
          <a:p>
            <a:r>
              <a:rPr lang="en-US" sz="2800" dirty="0" smtClean="0"/>
              <a:t>Families provide logistical support</a:t>
            </a:r>
          </a:p>
          <a:p>
            <a:r>
              <a:rPr lang="en-US" sz="2800" dirty="0" smtClean="0"/>
              <a:t>Family </a:t>
            </a:r>
            <a:r>
              <a:rPr lang="en-US" sz="2800" dirty="0"/>
              <a:t>knowledge around employment is </a:t>
            </a:r>
            <a:r>
              <a:rPr lang="en-US" sz="2800" dirty="0" smtClean="0"/>
              <a:t>limited</a:t>
            </a:r>
            <a:endParaRPr lang="en-US" sz="2800" dirty="0"/>
          </a:p>
          <a:p>
            <a:r>
              <a:rPr lang="en-US" sz="2800" dirty="0" smtClean="0"/>
              <a:t>Knowledge-based training </a:t>
            </a:r>
            <a:r>
              <a:rPr lang="en-US" sz="2800" dirty="0"/>
              <a:t>can </a:t>
            </a:r>
            <a:r>
              <a:rPr lang="en-US" sz="2800" dirty="0" smtClean="0"/>
              <a:t>help </a:t>
            </a:r>
            <a:endParaRPr lang="en-US" sz="2800" dirty="0"/>
          </a:p>
          <a:p>
            <a:r>
              <a:rPr lang="en-US" sz="2800" dirty="0" smtClean="0"/>
              <a:t>Systems have a hard time interacting with families</a:t>
            </a:r>
            <a:endParaRPr lang="en-US" sz="2800" dirty="0"/>
          </a:p>
          <a:p>
            <a:pPr marL="0" indent="0">
              <a:buNone/>
            </a:pPr>
            <a:endParaRPr lang="en-US" dirty="0"/>
          </a:p>
        </p:txBody>
      </p:sp>
    </p:spTree>
    <p:extLst>
      <p:ext uri="{BB962C8B-B14F-4D97-AF65-F5344CB8AC3E}">
        <p14:creationId xmlns:p14="http://schemas.microsoft.com/office/powerpoint/2010/main" val="2764394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rawing of a light bulb with the word &quot;idea&quot; in the center. This is used to identify the big ideas that drive the project" title="Lightbulb"/>
          <p:cNvPicPr>
            <a:picLocks noChangeAspect="1"/>
          </p:cNvPicPr>
          <p:nvPr/>
        </p:nvPicPr>
        <p:blipFill>
          <a:blip r:embed="rId3"/>
          <a:stretch>
            <a:fillRect/>
          </a:stretch>
        </p:blipFill>
        <p:spPr>
          <a:xfrm>
            <a:off x="0" y="0"/>
            <a:ext cx="1945105" cy="2860449"/>
          </a:xfrm>
          <a:prstGeom prst="rect">
            <a:avLst/>
          </a:prstGeom>
        </p:spPr>
      </p:pic>
      <p:sp>
        <p:nvSpPr>
          <p:cNvPr id="3" name="Content Placeholder 2"/>
          <p:cNvSpPr>
            <a:spLocks noGrp="1"/>
          </p:cNvSpPr>
          <p:nvPr>
            <p:ph idx="1"/>
          </p:nvPr>
        </p:nvSpPr>
        <p:spPr>
          <a:xfrm>
            <a:off x="1905000" y="1646237"/>
            <a:ext cx="7086600" cy="4525963"/>
          </a:xfrm>
        </p:spPr>
        <p:txBody>
          <a:bodyPr/>
          <a:lstStyle/>
          <a:p>
            <a:pPr marL="0" indent="0">
              <a:buClr>
                <a:srgbClr val="0070C0"/>
              </a:buClr>
              <a:buNone/>
            </a:pPr>
            <a:r>
              <a:rPr lang="en-US" dirty="0" smtClean="0"/>
              <a:t>Employment is a lifelong conversation and information </a:t>
            </a:r>
            <a:r>
              <a:rPr lang="en-US" dirty="0"/>
              <a:t>and </a:t>
            </a:r>
            <a:r>
              <a:rPr lang="en-US" dirty="0" smtClean="0"/>
              <a:t>support are </a:t>
            </a:r>
            <a:r>
              <a:rPr lang="en-US" dirty="0"/>
              <a:t>available on a “just in time” basis</a:t>
            </a:r>
            <a:r>
              <a:rPr lang="en-US" dirty="0" smtClean="0">
                <a:effectLst/>
              </a:rPr>
              <a:t> </a:t>
            </a:r>
          </a:p>
          <a:p>
            <a:pPr marL="0" indent="0">
              <a:buClr>
                <a:srgbClr val="0070C0"/>
              </a:buClr>
              <a:buNone/>
            </a:pPr>
            <a:r>
              <a:rPr lang="en-US" dirty="0" smtClean="0"/>
              <a:t>Types and pathways for information and support are effective and accessible</a:t>
            </a:r>
          </a:p>
          <a:p>
            <a:pPr marL="457200" lvl="1" indent="0">
              <a:buClrTx/>
              <a:buNone/>
            </a:pPr>
            <a:endParaRPr lang="en-US" sz="3600" dirty="0">
              <a:latin typeface="Candara" panose="020E0502030303020204" pitchFamily="34" charset="0"/>
            </a:endParaRPr>
          </a:p>
        </p:txBody>
      </p:sp>
      <p:sp>
        <p:nvSpPr>
          <p:cNvPr id="5" name="Title 4"/>
          <p:cNvSpPr>
            <a:spLocks noGrp="1"/>
          </p:cNvSpPr>
          <p:nvPr>
            <p:ph type="title"/>
          </p:nvPr>
        </p:nvSpPr>
        <p:spPr>
          <a:xfrm>
            <a:off x="1905000" y="304800"/>
            <a:ext cx="7086600" cy="1143000"/>
          </a:xfrm>
        </p:spPr>
        <p:txBody>
          <a:bodyPr/>
          <a:lstStyle/>
          <a:p>
            <a:r>
              <a:rPr lang="en-US" dirty="0" smtClean="0"/>
              <a:t>Strand 1•Individuals and Families</a:t>
            </a:r>
            <a:endParaRPr lang="en-US" dirty="0"/>
          </a:p>
        </p:txBody>
      </p:sp>
    </p:spTree>
    <p:extLst>
      <p:ext uri="{BB962C8B-B14F-4D97-AF65-F5344CB8AC3E}">
        <p14:creationId xmlns:p14="http://schemas.microsoft.com/office/powerpoint/2010/main" val="35730383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Candara" panose="020E0502030303020204" pitchFamily="34" charset="0"/>
              </a:rPr>
              <a:t>Approach</a:t>
            </a:r>
          </a:p>
        </p:txBody>
      </p:sp>
      <p:sp>
        <p:nvSpPr>
          <p:cNvPr id="3" name="Content Placeholder 2"/>
          <p:cNvSpPr>
            <a:spLocks noGrp="1"/>
          </p:cNvSpPr>
          <p:nvPr>
            <p:ph idx="1"/>
          </p:nvPr>
        </p:nvSpPr>
        <p:spPr/>
        <p:txBody>
          <a:bodyPr/>
          <a:lstStyle/>
          <a:p>
            <a:pPr>
              <a:buClr>
                <a:schemeClr val="accent1"/>
              </a:buClr>
              <a:buFont typeface="Wingdings" panose="05000000000000000000" pitchFamily="2" charset="2"/>
              <a:buChar char="v"/>
            </a:pPr>
            <a:r>
              <a:rPr lang="en-US" sz="3200" dirty="0" smtClean="0">
                <a:latin typeface="Candara" panose="020E0502030303020204" pitchFamily="34" charset="0"/>
              </a:rPr>
              <a:t>Scoping Literature </a:t>
            </a:r>
          </a:p>
          <a:p>
            <a:pPr>
              <a:buClr>
                <a:schemeClr val="accent1"/>
              </a:buClr>
              <a:buFont typeface="Wingdings" panose="05000000000000000000" pitchFamily="2" charset="2"/>
              <a:buChar char="v"/>
            </a:pPr>
            <a:r>
              <a:rPr lang="en-US" sz="3200" dirty="0" smtClean="0">
                <a:latin typeface="Candara" panose="020E0502030303020204" pitchFamily="34" charset="0"/>
              </a:rPr>
              <a:t>Online/In-person Focus Groups </a:t>
            </a:r>
          </a:p>
          <a:p>
            <a:pPr>
              <a:buClr>
                <a:srgbClr val="0070C0"/>
              </a:buClr>
            </a:pPr>
            <a:r>
              <a:rPr lang="en-US" sz="3200" dirty="0" smtClean="0">
                <a:latin typeface="Candara" panose="020E0502030303020204" pitchFamily="34" charset="0"/>
              </a:rPr>
              <a:t>Develop and test a strategy that</a:t>
            </a:r>
          </a:p>
          <a:p>
            <a:pPr lvl="1">
              <a:buClr>
                <a:srgbClr val="0070C0"/>
              </a:buClr>
            </a:pPr>
            <a:r>
              <a:rPr lang="en-US" sz="2800" dirty="0" smtClean="0">
                <a:latin typeface="Candara" panose="020E0502030303020204" pitchFamily="34" charset="0"/>
              </a:rPr>
              <a:t>Engages individuals and families early and often</a:t>
            </a:r>
          </a:p>
          <a:p>
            <a:pPr lvl="1">
              <a:buClr>
                <a:srgbClr val="0070C0"/>
              </a:buClr>
            </a:pPr>
            <a:r>
              <a:rPr lang="en-US" sz="2800" dirty="0" smtClean="0">
                <a:latin typeface="Candara" panose="020E0502030303020204" pitchFamily="34" charset="0"/>
              </a:rPr>
              <a:t>Focuses on the best ways to provide just the</a:t>
            </a:r>
            <a:r>
              <a:rPr lang="en-US" sz="2800" u="sng" dirty="0" smtClean="0">
                <a:latin typeface="Candara" panose="020E0502030303020204" pitchFamily="34" charset="0"/>
              </a:rPr>
              <a:t> right amount</a:t>
            </a:r>
            <a:r>
              <a:rPr lang="en-US" sz="2800" dirty="0" smtClean="0">
                <a:latin typeface="Candara" panose="020E0502030303020204" pitchFamily="34" charset="0"/>
              </a:rPr>
              <a:t> of information at just the </a:t>
            </a:r>
            <a:r>
              <a:rPr lang="en-US" sz="2800" u="sng" dirty="0" smtClean="0">
                <a:latin typeface="Candara" panose="020E0502030303020204" pitchFamily="34" charset="0"/>
              </a:rPr>
              <a:t>right point in time</a:t>
            </a:r>
            <a:endParaRPr lang="en-US" sz="2800" dirty="0" smtClean="0">
              <a:latin typeface="Candara" panose="020E0502030303020204" pitchFamily="34" charset="0"/>
            </a:endParaRPr>
          </a:p>
        </p:txBody>
      </p:sp>
    </p:spTree>
    <p:extLst>
      <p:ext uri="{BB962C8B-B14F-4D97-AF65-F5344CB8AC3E}">
        <p14:creationId xmlns:p14="http://schemas.microsoft.com/office/powerpoint/2010/main" val="281683783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Community </a:t>
            </a:r>
            <a:r>
              <a:rPr lang="en-US" sz="4800" dirty="0" smtClean="0"/>
              <a:t>Conversation</a:t>
            </a:r>
            <a:endParaRPr lang="en-US" sz="4800" dirty="0"/>
          </a:p>
        </p:txBody>
      </p:sp>
      <p:sp>
        <p:nvSpPr>
          <p:cNvPr id="3" name="Content Placeholder 2"/>
          <p:cNvSpPr>
            <a:spLocks noGrp="1"/>
          </p:cNvSpPr>
          <p:nvPr>
            <p:ph idx="1"/>
          </p:nvPr>
        </p:nvSpPr>
        <p:spPr/>
        <p:txBody>
          <a:bodyPr/>
          <a:lstStyle/>
          <a:p>
            <a:r>
              <a:rPr lang="en-US" dirty="0" smtClean="0"/>
              <a:t>If you could change one thing about how </a:t>
            </a:r>
            <a:r>
              <a:rPr lang="en-US" b="1" i="1" dirty="0" smtClean="0"/>
              <a:t>systems</a:t>
            </a:r>
            <a:r>
              <a:rPr lang="en-US" dirty="0" smtClean="0"/>
              <a:t> interact with families, what would it be?</a:t>
            </a:r>
          </a:p>
          <a:p>
            <a:r>
              <a:rPr lang="en-US" dirty="0" smtClean="0"/>
              <a:t>If you could change one thing about how </a:t>
            </a:r>
            <a:r>
              <a:rPr lang="en-US" b="1" i="1" dirty="0" smtClean="0"/>
              <a:t>your</a:t>
            </a:r>
            <a:r>
              <a:rPr lang="en-US" dirty="0" smtClean="0"/>
              <a:t> work interacts with families, what would it be?</a:t>
            </a:r>
            <a:endParaRPr lang="en-US" dirty="0"/>
          </a:p>
        </p:txBody>
      </p:sp>
    </p:spTree>
    <p:extLst>
      <p:ext uri="{BB962C8B-B14F-4D97-AF65-F5344CB8AC3E}">
        <p14:creationId xmlns:p14="http://schemas.microsoft.com/office/powerpoint/2010/main" val="3798567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subTitle" idx="1"/>
          </p:nvPr>
        </p:nvSpPr>
        <p:spPr>
          <a:xfrm>
            <a:off x="533400" y="1905000"/>
            <a:ext cx="8458200" cy="5105400"/>
          </a:xfrm>
        </p:spPr>
        <p:txBody>
          <a:bodyPr/>
          <a:lstStyle/>
          <a:p>
            <a:pPr algn="l">
              <a:spcBef>
                <a:spcPct val="0"/>
              </a:spcBef>
              <a:spcAft>
                <a:spcPts val="3000"/>
              </a:spcAft>
              <a:buClr>
                <a:schemeClr val="tx1"/>
              </a:buClr>
              <a:defRPr/>
            </a:pPr>
            <a:r>
              <a:rPr lang="ja-JP" altLang="en-US" sz="2800" dirty="0" smtClean="0">
                <a:solidFill>
                  <a:schemeClr val="tx1"/>
                </a:solidFill>
                <a:ea typeface="ＭＳ Ｐゴシック" charset="0"/>
              </a:rPr>
              <a:t>“</a:t>
            </a:r>
            <a:r>
              <a:rPr lang="en-US" sz="2800" dirty="0">
                <a:solidFill>
                  <a:schemeClr val="tx1"/>
                </a:solidFill>
                <a:ea typeface="ＭＳ Ｐゴシック" charset="0"/>
              </a:rPr>
              <a:t>…Regardless of the job seeker</a:t>
            </a:r>
            <a:r>
              <a:rPr lang="ja-JP" altLang="en-US" sz="2800" dirty="0">
                <a:solidFill>
                  <a:schemeClr val="tx1"/>
                </a:solidFill>
                <a:ea typeface="ＭＳ Ｐゴシック" charset="0"/>
              </a:rPr>
              <a:t>’</a:t>
            </a:r>
            <a:r>
              <a:rPr lang="en-US" sz="2800" dirty="0">
                <a:solidFill>
                  <a:schemeClr val="tx1"/>
                </a:solidFill>
                <a:ea typeface="ＭＳ Ｐゴシック" charset="0"/>
              </a:rPr>
              <a:t>s level of motivation, skill, experience, attitude, and support system, his or her ability to get a job will often depend on the effectiveness of employment </a:t>
            </a:r>
            <a:r>
              <a:rPr lang="en-US" sz="2800" dirty="0" smtClean="0">
                <a:solidFill>
                  <a:schemeClr val="tx1"/>
                </a:solidFill>
                <a:ea typeface="ＭＳ Ｐゴシック" charset="0"/>
              </a:rPr>
              <a:t>specialists…</a:t>
            </a:r>
          </a:p>
          <a:p>
            <a:pPr algn="l">
              <a:spcBef>
                <a:spcPct val="0"/>
              </a:spcBef>
              <a:spcAft>
                <a:spcPts val="1200"/>
              </a:spcAft>
              <a:buClr>
                <a:schemeClr val="tx1"/>
              </a:buClr>
              <a:defRPr/>
            </a:pPr>
            <a:r>
              <a:rPr lang="en-US" sz="2800" dirty="0" smtClean="0">
                <a:solidFill>
                  <a:schemeClr val="tx1"/>
                </a:solidFill>
                <a:ea typeface="ＭＳ Ｐゴシック" charset="0"/>
              </a:rPr>
              <a:t>Simply </a:t>
            </a:r>
            <a:r>
              <a:rPr lang="en-US" sz="2800" dirty="0">
                <a:solidFill>
                  <a:schemeClr val="tx1"/>
                </a:solidFill>
                <a:ea typeface="ＭＳ Ｐゴシック" charset="0"/>
              </a:rPr>
              <a:t>stated, if </a:t>
            </a:r>
            <a:r>
              <a:rPr lang="en-US" sz="2800" dirty="0" smtClean="0">
                <a:solidFill>
                  <a:schemeClr val="tx1"/>
                </a:solidFill>
                <a:ea typeface="ＭＳ Ｐゴシック" charset="0"/>
              </a:rPr>
              <a:t>(</a:t>
            </a:r>
            <a:r>
              <a:rPr lang="en-US" sz="2800" i="1" dirty="0" smtClean="0">
                <a:solidFill>
                  <a:schemeClr val="tx1"/>
                </a:solidFill>
                <a:ea typeface="ＭＳ Ｐゴシック" charset="0"/>
              </a:rPr>
              <a:t>the</a:t>
            </a:r>
            <a:r>
              <a:rPr lang="en-US" sz="2800" dirty="0" smtClean="0">
                <a:solidFill>
                  <a:schemeClr val="tx1"/>
                </a:solidFill>
                <a:ea typeface="ＭＳ Ｐゴシック" charset="0"/>
              </a:rPr>
              <a:t> </a:t>
            </a:r>
            <a:r>
              <a:rPr lang="en-US" sz="2800" i="1" dirty="0" smtClean="0">
                <a:solidFill>
                  <a:schemeClr val="tx1"/>
                </a:solidFill>
                <a:ea typeface="ＭＳ Ｐゴシック" charset="0"/>
              </a:rPr>
              <a:t>employment </a:t>
            </a:r>
            <a:r>
              <a:rPr lang="en-US" sz="2800" i="1" dirty="0">
                <a:solidFill>
                  <a:schemeClr val="tx1"/>
                </a:solidFill>
                <a:ea typeface="ＭＳ Ｐゴシック" charset="0"/>
              </a:rPr>
              <a:t>specialists</a:t>
            </a:r>
            <a:r>
              <a:rPr lang="en-US" sz="2800" dirty="0">
                <a:solidFill>
                  <a:schemeClr val="tx1"/>
                </a:solidFill>
                <a:ea typeface="ＭＳ Ｐゴシック" charset="0"/>
              </a:rPr>
              <a:t>) are good, job seekers get jobs. If they are not, the barriers to employment for job seekers can become insurmountable…</a:t>
            </a:r>
            <a:r>
              <a:rPr lang="ja-JP" altLang="en-US" sz="2800" dirty="0">
                <a:solidFill>
                  <a:schemeClr val="tx1"/>
                </a:solidFill>
                <a:ea typeface="ＭＳ Ｐゴシック" charset="0"/>
              </a:rPr>
              <a:t>”</a:t>
            </a:r>
            <a:r>
              <a:rPr lang="en-US" sz="2800" dirty="0">
                <a:solidFill>
                  <a:schemeClr val="tx1"/>
                </a:solidFill>
                <a:ea typeface="ＭＳ Ｐゴシック" charset="0"/>
              </a:rPr>
              <a:t> </a:t>
            </a:r>
            <a:r>
              <a:rPr lang="en-US" sz="2800" dirty="0" smtClean="0">
                <a:solidFill>
                  <a:schemeClr val="tx1"/>
                </a:solidFill>
                <a:ea typeface="ＭＳ Ｐゴシック" charset="0"/>
              </a:rPr>
              <a:t> </a:t>
            </a:r>
          </a:p>
          <a:p>
            <a:pPr algn="l">
              <a:spcBef>
                <a:spcPct val="0"/>
              </a:spcBef>
              <a:spcAft>
                <a:spcPts val="1200"/>
              </a:spcAft>
              <a:buClr>
                <a:schemeClr val="tx1"/>
              </a:buClr>
              <a:defRPr/>
            </a:pPr>
            <a:r>
              <a:rPr lang="en-US" sz="2000" dirty="0">
                <a:solidFill>
                  <a:schemeClr val="tx1"/>
                </a:solidFill>
                <a:ea typeface="ＭＳ Ｐゴシック" charset="0"/>
              </a:rPr>
              <a:t>(</a:t>
            </a:r>
            <a:r>
              <a:rPr lang="en-US" sz="2000" dirty="0" smtClean="0">
                <a:solidFill>
                  <a:schemeClr val="tx1"/>
                </a:solidFill>
                <a:ea typeface="ＭＳ Ｐゴシック" charset="0"/>
              </a:rPr>
              <a:t>Luecking </a:t>
            </a:r>
            <a:r>
              <a:rPr lang="en-US" sz="2000" dirty="0">
                <a:solidFill>
                  <a:schemeClr val="tx1"/>
                </a:solidFill>
                <a:ea typeface="ＭＳ Ｐゴシック" charset="0"/>
              </a:rPr>
              <a:t>et al., 2004, p. 29</a:t>
            </a:r>
            <a:r>
              <a:rPr lang="en-US" sz="2000" dirty="0" smtClean="0">
                <a:solidFill>
                  <a:schemeClr val="tx1"/>
                </a:solidFill>
                <a:ea typeface="ＭＳ Ｐゴシック" charset="0"/>
              </a:rPr>
              <a:t>)</a:t>
            </a:r>
            <a:endParaRPr lang="en-US" sz="2000" b="1" dirty="0">
              <a:solidFill>
                <a:schemeClr val="tx1"/>
              </a:solidFill>
              <a:ea typeface="ＭＳ Ｐゴシック" charset="0"/>
            </a:endParaRPr>
          </a:p>
          <a:p>
            <a:pPr algn="l" eaLnBrk="1" hangingPunct="1">
              <a:spcBef>
                <a:spcPct val="0"/>
              </a:spcBef>
              <a:spcAft>
                <a:spcPts val="1200"/>
              </a:spcAft>
              <a:buClr>
                <a:schemeClr val="tx1"/>
              </a:buClr>
              <a:buFont typeface="Wingdings" charset="0"/>
              <a:buNone/>
              <a:defRPr/>
            </a:pPr>
            <a:endParaRPr lang="en-US" sz="2800" dirty="0" smtClean="0">
              <a:solidFill>
                <a:schemeClr val="tx1"/>
              </a:solidFill>
              <a:ea typeface="ＭＳ Ｐゴシック" charset="0"/>
            </a:endParaRPr>
          </a:p>
        </p:txBody>
      </p:sp>
      <p:sp>
        <p:nvSpPr>
          <p:cNvPr id="3" name="Title 3"/>
          <p:cNvSpPr txBox="1">
            <a:spLocks/>
          </p:cNvSpPr>
          <p:nvPr/>
        </p:nvSpPr>
        <p:spPr bwMode="auto">
          <a:xfrm>
            <a:off x="76200" y="427038"/>
            <a:ext cx="90678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lang="en-US" sz="4000" b="1" i="0" kern="1200" dirty="0">
                <a:solidFill>
                  <a:schemeClr val="tx2">
                    <a:lumMod val="60000"/>
                    <a:lumOff val="40000"/>
                  </a:schemeClr>
                </a:solidFill>
                <a:latin typeface="Candara"/>
                <a:ea typeface="ヒラギノ角ゴ Pro W3" charset="0"/>
                <a:cs typeface="Candara"/>
              </a:defRPr>
            </a:lvl1pPr>
            <a:lvl2pPr algn="ctr" rtl="0" eaLnBrk="1" fontAlgn="base" hangingPunct="1">
              <a:spcBef>
                <a:spcPct val="0"/>
              </a:spcBef>
              <a:spcAft>
                <a:spcPct val="0"/>
              </a:spcAft>
              <a:defRPr sz="4400">
                <a:solidFill>
                  <a:schemeClr val="tx1"/>
                </a:solidFill>
                <a:latin typeface="Calibri" charset="0"/>
                <a:ea typeface="ヒラギノ角ゴ Pro W3" charset="0"/>
                <a:cs typeface="ヒラギノ角ゴ Pro W3" charset="0"/>
              </a:defRPr>
            </a:lvl2pPr>
            <a:lvl3pPr algn="ctr" rtl="0" eaLnBrk="1" fontAlgn="base" hangingPunct="1">
              <a:spcBef>
                <a:spcPct val="0"/>
              </a:spcBef>
              <a:spcAft>
                <a:spcPct val="0"/>
              </a:spcAft>
              <a:defRPr sz="4400">
                <a:solidFill>
                  <a:schemeClr val="tx1"/>
                </a:solidFill>
                <a:latin typeface="Calibri" charset="0"/>
                <a:ea typeface="ヒラギノ角ゴ Pro W3" charset="0"/>
                <a:cs typeface="ヒラギノ角ゴ Pro W3" charset="0"/>
              </a:defRPr>
            </a:lvl3pPr>
            <a:lvl4pPr algn="ctr" rtl="0" eaLnBrk="1" fontAlgn="base" hangingPunct="1">
              <a:spcBef>
                <a:spcPct val="0"/>
              </a:spcBef>
              <a:spcAft>
                <a:spcPct val="0"/>
              </a:spcAft>
              <a:defRPr sz="4400">
                <a:solidFill>
                  <a:schemeClr val="tx1"/>
                </a:solidFill>
                <a:latin typeface="Calibri" charset="0"/>
                <a:ea typeface="ヒラギノ角ゴ Pro W3" charset="0"/>
                <a:cs typeface="ヒラギノ角ゴ Pro W3" charset="0"/>
              </a:defRPr>
            </a:lvl4pPr>
            <a:lvl5pPr algn="ctr" rtl="0" eaLnBrk="1" fontAlgn="base" hangingPunct="1">
              <a:spcBef>
                <a:spcPct val="0"/>
              </a:spcBef>
              <a:spcAft>
                <a:spcPct val="0"/>
              </a:spcAft>
              <a:defRPr sz="4400">
                <a:solidFill>
                  <a:schemeClr val="tx1"/>
                </a:solidFill>
                <a:latin typeface="Calibri" charset="0"/>
                <a:ea typeface="ヒラギノ角ゴ Pro W3" charset="0"/>
                <a:cs typeface="ヒラギノ角ゴ Pro W3" charset="0"/>
              </a:defRPr>
            </a:lvl5pPr>
            <a:lvl6pPr marL="457200" algn="ctr" rtl="0" eaLnBrk="1" fontAlgn="base" hangingPunct="1">
              <a:spcBef>
                <a:spcPct val="0"/>
              </a:spcBef>
              <a:spcAft>
                <a:spcPct val="0"/>
              </a:spcAft>
              <a:defRPr sz="4400">
                <a:solidFill>
                  <a:schemeClr val="tx1"/>
                </a:solidFill>
                <a:latin typeface="Calibri" charset="0"/>
                <a:ea typeface="ヒラギノ角ゴ Pro W3" charset="0"/>
              </a:defRPr>
            </a:lvl6pPr>
            <a:lvl7pPr marL="914400" algn="ctr" rtl="0" eaLnBrk="1" fontAlgn="base" hangingPunct="1">
              <a:spcBef>
                <a:spcPct val="0"/>
              </a:spcBef>
              <a:spcAft>
                <a:spcPct val="0"/>
              </a:spcAft>
              <a:defRPr sz="4400">
                <a:solidFill>
                  <a:schemeClr val="tx1"/>
                </a:solidFill>
                <a:latin typeface="Calibri" charset="0"/>
                <a:ea typeface="ヒラギノ角ゴ Pro W3" charset="0"/>
              </a:defRPr>
            </a:lvl7pPr>
            <a:lvl8pPr marL="1371600" algn="ctr" rtl="0" eaLnBrk="1" fontAlgn="base" hangingPunct="1">
              <a:spcBef>
                <a:spcPct val="0"/>
              </a:spcBef>
              <a:spcAft>
                <a:spcPct val="0"/>
              </a:spcAft>
              <a:defRPr sz="4400">
                <a:solidFill>
                  <a:schemeClr val="tx1"/>
                </a:solidFill>
                <a:latin typeface="Calibri" charset="0"/>
                <a:ea typeface="ヒラギノ角ゴ Pro W3" charset="0"/>
              </a:defRPr>
            </a:lvl8pPr>
            <a:lvl9pPr marL="1828800" algn="ctr" rtl="0" eaLnBrk="1" fontAlgn="base" hangingPunct="1">
              <a:spcBef>
                <a:spcPct val="0"/>
              </a:spcBef>
              <a:spcAft>
                <a:spcPct val="0"/>
              </a:spcAft>
              <a:defRPr sz="4400">
                <a:solidFill>
                  <a:schemeClr val="tx1"/>
                </a:solidFill>
                <a:latin typeface="Calibri" charset="0"/>
                <a:ea typeface="ヒラギノ角ゴ Pro W3" charset="0"/>
              </a:defRPr>
            </a:lvl9pPr>
          </a:lstStyle>
          <a:p>
            <a:r>
              <a:rPr lang="en-US" dirty="0" smtClean="0">
                <a:solidFill>
                  <a:srgbClr val="0E629F"/>
                </a:solidFill>
              </a:rPr>
              <a:t>Strand 2 • Improving </a:t>
            </a:r>
            <a:r>
              <a:rPr lang="en-US" dirty="0">
                <a:solidFill>
                  <a:srgbClr val="0E629F"/>
                </a:solidFill>
              </a:rPr>
              <a:t>employment </a:t>
            </a:r>
            <a:r>
              <a:rPr lang="en-US" dirty="0" smtClean="0">
                <a:solidFill>
                  <a:srgbClr val="0E629F"/>
                </a:solidFill>
              </a:rPr>
              <a:t>supports: </a:t>
            </a:r>
            <a:r>
              <a:rPr lang="en-US" dirty="0">
                <a:solidFill>
                  <a:srgbClr val="0E629F"/>
                </a:solidFill>
              </a:rPr>
              <a:t>Achieving consistent implementation of best practice</a:t>
            </a:r>
          </a:p>
        </p:txBody>
      </p:sp>
    </p:spTree>
    <p:extLst>
      <p:ext uri="{BB962C8B-B14F-4D97-AF65-F5344CB8AC3E}">
        <p14:creationId xmlns:p14="http://schemas.microsoft.com/office/powerpoint/2010/main" val="376045849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95400"/>
            <a:ext cx="8534400" cy="4191000"/>
          </a:xfrm>
        </p:spPr>
        <p:txBody>
          <a:bodyPr/>
          <a:lstStyle/>
          <a:p>
            <a:pPr marL="514350" indent="-514350">
              <a:spcBef>
                <a:spcPts val="0"/>
              </a:spcBef>
              <a:spcAft>
                <a:spcPts val="1200"/>
              </a:spcAft>
            </a:pPr>
            <a:r>
              <a:rPr lang="en-US" dirty="0" smtClean="0"/>
              <a:t>Extensive literature on effective supports practices</a:t>
            </a:r>
            <a:endParaRPr lang="en-US" dirty="0"/>
          </a:p>
          <a:p>
            <a:pPr marL="514350" indent="-514350">
              <a:spcBef>
                <a:spcPts val="0"/>
              </a:spcBef>
              <a:spcAft>
                <a:spcPts val="1200"/>
              </a:spcAft>
            </a:pPr>
            <a:r>
              <a:rPr lang="en-US" dirty="0" smtClean="0"/>
              <a:t>35,000 </a:t>
            </a:r>
            <a:r>
              <a:rPr lang="en-US" dirty="0"/>
              <a:t>employment </a:t>
            </a:r>
            <a:r>
              <a:rPr lang="en-US" dirty="0" smtClean="0"/>
              <a:t>consultants, nationally (estimated)</a:t>
            </a:r>
            <a:endParaRPr lang="en-US" dirty="0"/>
          </a:p>
          <a:p>
            <a:pPr marL="514350" indent="-514350">
              <a:spcBef>
                <a:spcPts val="0"/>
              </a:spcBef>
              <a:spcAft>
                <a:spcPts val="1200"/>
              </a:spcAft>
            </a:pPr>
            <a:r>
              <a:rPr lang="en-US" dirty="0" smtClean="0"/>
              <a:t>Majority of employment consultants assisting up </a:t>
            </a:r>
            <a:r>
              <a:rPr lang="en-US" dirty="0"/>
              <a:t>to </a:t>
            </a:r>
            <a:r>
              <a:rPr lang="en-US" b="1" dirty="0" smtClean="0"/>
              <a:t>5</a:t>
            </a:r>
            <a:r>
              <a:rPr lang="en-US" dirty="0" smtClean="0"/>
              <a:t> </a:t>
            </a:r>
            <a:r>
              <a:rPr lang="en-US" b="1" dirty="0" smtClean="0"/>
              <a:t>job </a:t>
            </a:r>
            <a:r>
              <a:rPr lang="en-US" b="1" dirty="0"/>
              <a:t>seekers </a:t>
            </a:r>
            <a:r>
              <a:rPr lang="en-US" dirty="0"/>
              <a:t>with IDD </a:t>
            </a:r>
            <a:r>
              <a:rPr lang="en-US" dirty="0" smtClean="0"/>
              <a:t>getting jobs per year</a:t>
            </a:r>
          </a:p>
          <a:p>
            <a:pPr marL="514350" indent="-514350">
              <a:spcBef>
                <a:spcPts val="0"/>
              </a:spcBef>
              <a:spcAft>
                <a:spcPts val="1200"/>
              </a:spcAft>
            </a:pPr>
            <a:r>
              <a:rPr lang="en-US" dirty="0" smtClean="0"/>
              <a:t>Limited implementation of best practice</a:t>
            </a:r>
            <a:endParaRPr lang="en-US" dirty="0"/>
          </a:p>
        </p:txBody>
      </p:sp>
      <p:sp>
        <p:nvSpPr>
          <p:cNvPr id="4" name="Title 3"/>
          <p:cNvSpPr>
            <a:spLocks noGrp="1"/>
          </p:cNvSpPr>
          <p:nvPr>
            <p:ph type="title"/>
          </p:nvPr>
        </p:nvSpPr>
        <p:spPr>
          <a:xfrm>
            <a:off x="457200" y="533400"/>
            <a:ext cx="8229600" cy="609600"/>
          </a:xfrm>
        </p:spPr>
        <p:txBody>
          <a:bodyPr/>
          <a:lstStyle/>
          <a:p>
            <a:r>
              <a:rPr lang="en-US" sz="4800" dirty="0" smtClean="0"/>
              <a:t>What we know</a:t>
            </a:r>
            <a:endParaRPr lang="en-US" sz="4800" dirty="0"/>
          </a:p>
        </p:txBody>
      </p:sp>
    </p:spTree>
    <p:extLst>
      <p:ext uri="{BB962C8B-B14F-4D97-AF65-F5344CB8AC3E}">
        <p14:creationId xmlns:p14="http://schemas.microsoft.com/office/powerpoint/2010/main" val="189986385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descr="Self Advocated Becoming Empowered" title="Logo"/>
          <p:cNvPicPr>
            <a:picLocks noChangeAspect="1"/>
          </p:cNvPicPr>
          <p:nvPr/>
        </p:nvPicPr>
        <p:blipFill>
          <a:blip r:embed="rId3"/>
          <a:stretch>
            <a:fillRect/>
          </a:stretch>
        </p:blipFill>
        <p:spPr>
          <a:xfrm>
            <a:off x="5410200" y="2590800"/>
            <a:ext cx="3733800" cy="1748297"/>
          </a:xfrm>
          <a:prstGeom prst="rect">
            <a:avLst/>
          </a:prstGeom>
        </p:spPr>
      </p:pic>
      <p:pic>
        <p:nvPicPr>
          <p:cNvPr id="3" name="Picture 2" descr="DirectCourse, Online curriculum for life in community" title="Logo"/>
          <p:cNvPicPr>
            <a:picLocks noChangeAspect="1"/>
          </p:cNvPicPr>
          <p:nvPr/>
        </p:nvPicPr>
        <p:blipFill>
          <a:blip r:embed="rId4"/>
          <a:stretch>
            <a:fillRect/>
          </a:stretch>
        </p:blipFill>
        <p:spPr>
          <a:xfrm>
            <a:off x="3124200" y="3972401"/>
            <a:ext cx="3276600" cy="675799"/>
          </a:xfrm>
          <a:prstGeom prst="rect">
            <a:avLst/>
          </a:prstGeom>
        </p:spPr>
      </p:pic>
      <p:sp>
        <p:nvSpPr>
          <p:cNvPr id="11" name="Rectangle 9"/>
          <p:cNvSpPr txBox="1">
            <a:spLocks noChangeArrowheads="1"/>
          </p:cNvSpPr>
          <p:nvPr/>
        </p:nvSpPr>
        <p:spPr>
          <a:xfrm>
            <a:off x="4800600" y="3124200"/>
            <a:ext cx="3886200" cy="762000"/>
          </a:xfrm>
          <a:prstGeom prst="rect">
            <a:avLst/>
          </a:prstGeom>
        </p:spPr>
        <p:txBody>
          <a:bodyPr/>
          <a:lstStyle/>
          <a:p>
            <a:pPr fontAlgn="auto">
              <a:spcBef>
                <a:spcPts val="0"/>
              </a:spcBef>
              <a:spcAft>
                <a:spcPts val="0"/>
              </a:spcAft>
              <a:buFont typeface="Monotype Sorts" pitchFamily="-105" charset="2"/>
              <a:buNone/>
              <a:defRPr/>
            </a:pPr>
            <a:endParaRPr lang="en-US" sz="2400" dirty="0">
              <a:latin typeface="Times"/>
              <a:ea typeface="+mn-ea"/>
              <a:cs typeface="Times"/>
            </a:endParaRPr>
          </a:p>
        </p:txBody>
      </p:sp>
      <p:pic>
        <p:nvPicPr>
          <p:cNvPr id="16388" name="Picture 4" descr="ICI_UMB_blu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5600700"/>
            <a:ext cx="2239963"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2" descr="ThinkWork at the Institute for Community Inclusion, UMass Boston" title="Logo"/>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2400" y="4783138"/>
            <a:ext cx="62484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8" descr="Logos for the Institute for Community Inclusion and UMass Boston" title="Logo"/>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5562600"/>
            <a:ext cx="2239963"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Logo for the National Association of State Directors of Developmental Disabilities Services" title="Logo"/>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2200" y="2012632"/>
            <a:ext cx="4495800" cy="730568"/>
          </a:xfrm>
          <a:prstGeom prst="rect">
            <a:avLst/>
          </a:prstGeom>
        </p:spPr>
      </p:pic>
      <p:pic>
        <p:nvPicPr>
          <p:cNvPr id="10" name="Picture 9" descr="Research and Training Center on Community Living, University of Minnesota" title="Logo"/>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0" y="76200"/>
            <a:ext cx="5173395" cy="1751409"/>
          </a:xfrm>
          <a:prstGeom prst="rect">
            <a:avLst/>
          </a:prstGeom>
        </p:spPr>
      </p:pic>
      <p:pic>
        <p:nvPicPr>
          <p:cNvPr id="13" name="Picture 12" descr="The Arc" title="Logo"/>
          <p:cNvPicPr>
            <a:picLocks noChangeAspect="1"/>
          </p:cNvPicPr>
          <p:nvPr/>
        </p:nvPicPr>
        <p:blipFill>
          <a:blip r:embed="rId9"/>
          <a:stretch>
            <a:fillRect/>
          </a:stretch>
        </p:blipFill>
        <p:spPr>
          <a:xfrm>
            <a:off x="6400800" y="152400"/>
            <a:ext cx="2334986" cy="1676400"/>
          </a:xfrm>
          <a:prstGeom prst="rect">
            <a:avLst/>
          </a:prstGeom>
        </p:spPr>
      </p:pic>
      <p:pic>
        <p:nvPicPr>
          <p:cNvPr id="5" name="Picture 4" descr="APSE logo" title="Logo"/>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000" y="2966959"/>
            <a:ext cx="2372847" cy="1447800"/>
          </a:xfrm>
          <a:prstGeom prst="rect">
            <a:avLst/>
          </a:prstGeom>
        </p:spPr>
      </p:pic>
    </p:spTree>
    <p:extLst>
      <p:ext uri="{BB962C8B-B14F-4D97-AF65-F5344CB8AC3E}">
        <p14:creationId xmlns:p14="http://schemas.microsoft.com/office/powerpoint/2010/main" val="310989175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descr="With family member or acquaintance 1%&#10;With employers after hire 3%&#10;With employers for job development negotiation 5%&#10;Outreach not on behalf of specific job seeker 5%&#10;With case managers or other professionals 5%&#10;At work site for job exploration 6%&#10;Travel with job seeker 7%&#10;With job seeker for career planning 9%&#10;At  workplace providing coaching or training 9%&#10;Reviewing job ads in newspapers, internet 10%&#10;Other 12%&#10;Administrative duties inckuding office work or meetings 28%" title="Percent of weekly hours by support activity"/>
          <p:cNvGraphicFramePr>
            <a:graphicFrameLocks/>
          </p:cNvGraphicFramePr>
          <p:nvPr>
            <p:extLst>
              <p:ext uri="{D42A27DB-BD31-4B8C-83A1-F6EECF244321}">
                <p14:modId xmlns:p14="http://schemas.microsoft.com/office/powerpoint/2010/main" val="1443010074"/>
              </p:ext>
            </p:extLst>
          </p:nvPr>
        </p:nvGraphicFramePr>
        <p:xfrm>
          <a:off x="228600" y="838200"/>
          <a:ext cx="8686800" cy="54102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a:xfrm>
            <a:off x="457200" y="274638"/>
            <a:ext cx="8229600" cy="563562"/>
          </a:xfrm>
        </p:spPr>
        <p:txBody>
          <a:bodyPr/>
          <a:lstStyle/>
          <a:p>
            <a:pPr>
              <a:defRPr/>
            </a:pPr>
            <a:r>
              <a:rPr lang="en-US" dirty="0" smtClean="0"/>
              <a:t>…for example</a:t>
            </a:r>
            <a:endParaRPr lang="en-US" dirty="0"/>
          </a:p>
        </p:txBody>
      </p:sp>
      <p:sp>
        <p:nvSpPr>
          <p:cNvPr id="10" name="Oval 9"/>
          <p:cNvSpPr/>
          <p:nvPr/>
        </p:nvSpPr>
        <p:spPr>
          <a:xfrm rot="16377931">
            <a:off x="4767220" y="1214872"/>
            <a:ext cx="348214" cy="1179421"/>
          </a:xfrm>
          <a:prstGeom prst="ellipse">
            <a:avLst/>
          </a:prstGeom>
          <a:noFill/>
          <a:ln w="82550">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rot="16377931">
            <a:off x="6137675" y="4645080"/>
            <a:ext cx="350633" cy="1179421"/>
          </a:xfrm>
          <a:prstGeom prst="ellipse">
            <a:avLst/>
          </a:prstGeom>
          <a:noFill/>
          <a:ln w="82550">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6377931">
            <a:off x="5437269" y="2012015"/>
            <a:ext cx="367591" cy="1179421"/>
          </a:xfrm>
          <a:prstGeom prst="ellipse">
            <a:avLst/>
          </a:prstGeom>
          <a:noFill/>
          <a:ln w="82550">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076170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274638"/>
            <a:ext cx="8229600" cy="639762"/>
          </a:xfrm>
        </p:spPr>
        <p:txBody>
          <a:bodyPr/>
          <a:lstStyle/>
          <a:p>
            <a:r>
              <a:rPr lang="en-US" sz="3600" dirty="0" smtClean="0"/>
              <a:t>…for example</a:t>
            </a:r>
            <a:endParaRPr lang="en-US" sz="3600" dirty="0"/>
          </a:p>
        </p:txBody>
      </p:sp>
      <p:graphicFrame>
        <p:nvGraphicFramePr>
          <p:cNvPr id="9" name="Chart 8" descr="Graph lists the percent tha tused the following activities for most or all job seekers. &#10;One stop career centers 16%&#10;Searched without referrals in mind 18%&#10;Negotiated job descriptions 27%. Highlighted.&#10;Knocked on business doors 33%&#10;Involved family members or acquaintances 34%. Highlighted&#10;Asked employers about related businesses. 39%&#10;Attended business events. 51%&#10;Made cold calls to employers. 53%. Highlighted&#10;Reviewed classified ads. 53%. Highlighted" title="Graph: Percent of enployment consultants performing job search activities for most or all job seekers"/>
          <p:cNvGraphicFramePr>
            <a:graphicFrameLocks/>
          </p:cNvGraphicFramePr>
          <p:nvPr>
            <p:extLst>
              <p:ext uri="{D42A27DB-BD31-4B8C-83A1-F6EECF244321}">
                <p14:modId xmlns:p14="http://schemas.microsoft.com/office/powerpoint/2010/main" val="2797307436"/>
              </p:ext>
            </p:extLst>
          </p:nvPr>
        </p:nvGraphicFramePr>
        <p:xfrm>
          <a:off x="76200" y="1807643"/>
          <a:ext cx="10515600" cy="4480250"/>
        </p:xfrm>
        <a:graphic>
          <a:graphicData uri="http://schemas.openxmlformats.org/drawingml/2006/chart">
            <c:chart xmlns:c="http://schemas.openxmlformats.org/drawingml/2006/chart" xmlns:r="http://schemas.openxmlformats.org/officeDocument/2006/relationships" r:id="rId3"/>
          </a:graphicData>
        </a:graphic>
      </p:graphicFrame>
      <p:sp>
        <p:nvSpPr>
          <p:cNvPr id="10" name="Content Placeholder 2"/>
          <p:cNvSpPr txBox="1">
            <a:spLocks/>
          </p:cNvSpPr>
          <p:nvPr/>
        </p:nvSpPr>
        <p:spPr>
          <a:xfrm>
            <a:off x="533400" y="838200"/>
            <a:ext cx="8458200" cy="405881"/>
          </a:xfrm>
          <a:prstGeom prst="rect">
            <a:avLst/>
          </a:prstGeom>
        </p:spPr>
        <p:txBody>
          <a:bodyPr/>
          <a:lstStyle>
            <a:lvl1pPr marL="342900" indent="-342900" algn="l" rtl="0" eaLnBrk="1" fontAlgn="base" hangingPunct="1">
              <a:spcBef>
                <a:spcPct val="20000"/>
              </a:spcBef>
              <a:spcAft>
                <a:spcPct val="0"/>
              </a:spcAft>
              <a:buClr>
                <a:srgbClr val="0000FF"/>
              </a:buClr>
              <a:buSzPct val="65000"/>
              <a:buFont typeface="Wingdings" charset="2"/>
              <a:buChar char="v"/>
              <a:defRPr sz="3600" kern="1200">
                <a:solidFill>
                  <a:schemeClr val="tx1"/>
                </a:solidFill>
                <a:latin typeface="Candara"/>
                <a:ea typeface="ヒラギノ角ゴ Pro W3" charset="0"/>
                <a:cs typeface="Candara"/>
              </a:defRPr>
            </a:lvl1pPr>
            <a:lvl2pPr marL="742950" indent="-285750" algn="l" rtl="0" eaLnBrk="1" fontAlgn="base" hangingPunct="1">
              <a:spcBef>
                <a:spcPct val="20000"/>
              </a:spcBef>
              <a:spcAft>
                <a:spcPct val="0"/>
              </a:spcAft>
              <a:buClr>
                <a:srgbClr val="0000FF"/>
              </a:buClr>
              <a:buFont typeface="Wingdings" charset="2"/>
              <a:buChar char="§"/>
              <a:defRPr sz="3200" kern="1200">
                <a:solidFill>
                  <a:schemeClr val="tx1"/>
                </a:solidFill>
                <a:latin typeface="Candara"/>
                <a:ea typeface="ヒラギノ角ゴ Pro W3" charset="0"/>
                <a:cs typeface="Candara"/>
              </a:defRPr>
            </a:lvl2pPr>
            <a:lvl3pPr marL="1143000" indent="-228600" algn="l" rtl="0" eaLnBrk="1" fontAlgn="base" hangingPunct="1">
              <a:spcBef>
                <a:spcPct val="20000"/>
              </a:spcBef>
              <a:spcAft>
                <a:spcPct val="0"/>
              </a:spcAft>
              <a:buFont typeface="Arial" charset="0"/>
              <a:buChar char="•"/>
              <a:defRPr sz="2800" kern="1200">
                <a:solidFill>
                  <a:schemeClr val="tx1"/>
                </a:solidFill>
                <a:latin typeface="Candara"/>
                <a:ea typeface="ヒラギノ角ゴ Pro W3" charset="0"/>
                <a:cs typeface="Candara"/>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Candara"/>
                <a:ea typeface="ヒラギノ角ゴ Pro W3" charset="0"/>
                <a:cs typeface="Candara"/>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Candara"/>
                <a:ea typeface="ヒラギノ角ゴ Pro W3" charset="0"/>
                <a:cs typeface="Candara"/>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charset="2"/>
              <a:buNone/>
              <a:defRPr/>
            </a:pPr>
            <a:r>
              <a:rPr lang="en-US" sz="2400" dirty="0" smtClean="0">
                <a:latin typeface="Candara" panose="020E0502030303020204" pitchFamily="34" charset="0"/>
              </a:rPr>
              <a:t>Percentage of employment consultants performing job search activities for </a:t>
            </a:r>
            <a:r>
              <a:rPr lang="en-US" sz="2400" u="sng" dirty="0" smtClean="0">
                <a:latin typeface="Candara" panose="020E0502030303020204" pitchFamily="34" charset="0"/>
              </a:rPr>
              <a:t>most or all</a:t>
            </a:r>
            <a:r>
              <a:rPr lang="en-US" sz="2400" dirty="0" smtClean="0">
                <a:latin typeface="Candara" panose="020E0502030303020204" pitchFamily="34" charset="0"/>
              </a:rPr>
              <a:t> job seekers (N=163; 28 states)</a:t>
            </a:r>
            <a:endParaRPr lang="en-US" sz="2400" dirty="0">
              <a:latin typeface="Candara" panose="020E0502030303020204" pitchFamily="34" charset="0"/>
            </a:endParaRPr>
          </a:p>
        </p:txBody>
      </p:sp>
      <p:sp>
        <p:nvSpPr>
          <p:cNvPr id="11" name="Oval 10"/>
          <p:cNvSpPr/>
          <p:nvPr/>
        </p:nvSpPr>
        <p:spPr>
          <a:xfrm rot="16377931">
            <a:off x="6773237" y="3173987"/>
            <a:ext cx="456589" cy="1179421"/>
          </a:xfrm>
          <a:prstGeom prst="ellipse">
            <a:avLst/>
          </a:prstGeom>
          <a:noFill/>
          <a:ln w="82550">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176369">
            <a:off x="7749118" y="5305687"/>
            <a:ext cx="800292" cy="891880"/>
          </a:xfrm>
          <a:prstGeom prst="ellipse">
            <a:avLst/>
          </a:prstGeom>
          <a:noFill/>
          <a:ln w="82550">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rot="16377931">
            <a:off x="6468437" y="2327311"/>
            <a:ext cx="456589" cy="1179421"/>
          </a:xfrm>
          <a:prstGeom prst="ellipse">
            <a:avLst/>
          </a:prstGeom>
          <a:noFill/>
          <a:ln w="82550">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541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229600" cy="4191000"/>
          </a:xfrm>
        </p:spPr>
        <p:txBody>
          <a:bodyPr/>
          <a:lstStyle/>
          <a:p>
            <a:pPr marL="0" indent="0">
              <a:spcAft>
                <a:spcPts val="600"/>
              </a:spcAft>
              <a:buNone/>
            </a:pPr>
            <a:r>
              <a:rPr lang="en-US" sz="3200" dirty="0"/>
              <a:t> </a:t>
            </a:r>
            <a:endParaRPr lang="en-US" sz="3200" dirty="0" smtClean="0"/>
          </a:p>
          <a:p>
            <a:pPr marL="0" indent="0">
              <a:spcAft>
                <a:spcPts val="600"/>
              </a:spcAft>
              <a:buNone/>
            </a:pPr>
            <a:endParaRPr lang="en-US" sz="3200" dirty="0"/>
          </a:p>
        </p:txBody>
      </p:sp>
      <p:sp>
        <p:nvSpPr>
          <p:cNvPr id="4" name="Title 3"/>
          <p:cNvSpPr>
            <a:spLocks noGrp="1"/>
          </p:cNvSpPr>
          <p:nvPr>
            <p:ph type="title"/>
          </p:nvPr>
        </p:nvSpPr>
        <p:spPr>
          <a:xfrm>
            <a:off x="152400" y="304800"/>
            <a:ext cx="8991600" cy="1143000"/>
          </a:xfrm>
        </p:spPr>
        <p:txBody>
          <a:bodyPr/>
          <a:lstStyle/>
          <a:p>
            <a:r>
              <a:rPr lang="en-US" dirty="0" smtClean="0"/>
              <a:t>Multi – element interventions improve outcomes</a:t>
            </a:r>
            <a:r>
              <a:rPr lang="en-US" dirty="0"/>
              <a:t/>
            </a:r>
            <a:br>
              <a:rPr lang="en-US" dirty="0"/>
            </a:br>
            <a:endParaRPr lang="en-US" dirty="0"/>
          </a:p>
        </p:txBody>
      </p:sp>
      <p:cxnSp>
        <p:nvCxnSpPr>
          <p:cNvPr id="45" name="Straight Arrow Connector 44"/>
          <p:cNvCxnSpPr/>
          <p:nvPr/>
        </p:nvCxnSpPr>
        <p:spPr>
          <a:xfrm>
            <a:off x="3419821" y="2406299"/>
            <a:ext cx="33272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180206" y="2397537"/>
            <a:ext cx="33272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6747070" y="1968202"/>
            <a:ext cx="2092130" cy="1080126"/>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48" name="TextBox 10"/>
          <p:cNvSpPr txBox="1"/>
          <p:nvPr/>
        </p:nvSpPr>
        <p:spPr>
          <a:xfrm>
            <a:off x="1250948" y="2143441"/>
            <a:ext cx="1860795" cy="490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2800" b="1" dirty="0" smtClean="0">
                <a:latin typeface="Times New Roman" panose="02020603050405020304" pitchFamily="18" charset="0"/>
                <a:cs typeface="Times New Roman" panose="02020603050405020304" pitchFamily="18" charset="0"/>
              </a:rPr>
              <a:t>5.5 jobs</a:t>
            </a:r>
            <a:endParaRPr lang="en-US" sz="2800" b="1" dirty="0">
              <a:latin typeface="Times New Roman" panose="02020603050405020304" pitchFamily="18" charset="0"/>
              <a:cs typeface="Times New Roman" panose="02020603050405020304" pitchFamily="18" charset="0"/>
            </a:endParaRPr>
          </a:p>
        </p:txBody>
      </p:sp>
      <p:sp>
        <p:nvSpPr>
          <p:cNvPr id="49" name="Oval 48"/>
          <p:cNvSpPr/>
          <p:nvPr/>
        </p:nvSpPr>
        <p:spPr>
          <a:xfrm>
            <a:off x="1250948" y="1968202"/>
            <a:ext cx="2025652" cy="1080126"/>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50" name="TextBox 13"/>
          <p:cNvSpPr txBox="1"/>
          <p:nvPr/>
        </p:nvSpPr>
        <p:spPr>
          <a:xfrm>
            <a:off x="6705600" y="1981200"/>
            <a:ext cx="2133600" cy="104507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2400" b="1" dirty="0" smtClean="0">
                <a:solidFill>
                  <a:srgbClr val="4D8826"/>
                </a:solidFill>
                <a:latin typeface="Wingdings"/>
                <a:ea typeface="Wingdings"/>
                <a:cs typeface="Wingdings"/>
                <a:sym typeface="Wingdings"/>
              </a:rPr>
              <a:t></a:t>
            </a:r>
            <a:r>
              <a:rPr lang="en-US" sz="2800" b="1" dirty="0" smtClean="0">
                <a:solidFill>
                  <a:srgbClr val="4D8826"/>
                </a:solidFill>
                <a:latin typeface="Times New Roman" panose="02020603050405020304" pitchFamily="18" charset="0"/>
                <a:cs typeface="Times New Roman" panose="02020603050405020304" pitchFamily="18" charset="0"/>
              </a:rPr>
              <a:t>7.8 jobs</a:t>
            </a:r>
            <a:br>
              <a:rPr lang="en-US" sz="2800" b="1" dirty="0" smtClean="0">
                <a:solidFill>
                  <a:srgbClr val="4D8826"/>
                </a:solidFill>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(+2.3)</a:t>
            </a:r>
            <a:endParaRPr lang="en-US" sz="2800" dirty="0">
              <a:latin typeface="Times New Roman" panose="02020603050405020304" pitchFamily="18" charset="0"/>
              <a:cs typeface="Times New Roman" panose="02020603050405020304" pitchFamily="18" charset="0"/>
            </a:endParaRPr>
          </a:p>
        </p:txBody>
      </p:sp>
      <p:sp>
        <p:nvSpPr>
          <p:cNvPr id="51" name="Oval 50"/>
          <p:cNvSpPr/>
          <p:nvPr/>
        </p:nvSpPr>
        <p:spPr>
          <a:xfrm>
            <a:off x="3886200" y="1976964"/>
            <a:ext cx="2209799" cy="1071364"/>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52" name="TextBox 15"/>
          <p:cNvSpPr txBox="1"/>
          <p:nvPr/>
        </p:nvSpPr>
        <p:spPr>
          <a:xfrm>
            <a:off x="4107543" y="2210128"/>
            <a:ext cx="1860795" cy="490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2800" dirty="0" smtClean="0">
                <a:latin typeface="Times New Roman" panose="02020603050405020304" pitchFamily="18" charset="0"/>
                <a:cs typeface="Times New Roman" panose="02020603050405020304" pitchFamily="18" charset="0"/>
              </a:rPr>
              <a:t>Training &amp; </a:t>
            </a:r>
            <a:br>
              <a:rPr lang="en-US"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Mentorship</a:t>
            </a:r>
            <a:endParaRPr lang="en-US" sz="2800" dirty="0">
              <a:latin typeface="Times New Roman" panose="02020603050405020304" pitchFamily="18" charset="0"/>
              <a:cs typeface="Times New Roman" panose="02020603050405020304" pitchFamily="18" charset="0"/>
            </a:endParaRPr>
          </a:p>
        </p:txBody>
      </p:sp>
      <p:cxnSp>
        <p:nvCxnSpPr>
          <p:cNvPr id="53" name="Straight Arrow Connector 52"/>
          <p:cNvCxnSpPr/>
          <p:nvPr/>
        </p:nvCxnSpPr>
        <p:spPr>
          <a:xfrm>
            <a:off x="3789515" y="4202960"/>
            <a:ext cx="236604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710100" y="3764862"/>
            <a:ext cx="2052899" cy="1035738"/>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55" name="TextBox 20"/>
          <p:cNvSpPr txBox="1"/>
          <p:nvPr/>
        </p:nvSpPr>
        <p:spPr>
          <a:xfrm>
            <a:off x="1213978" y="3940101"/>
            <a:ext cx="1860795" cy="49066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2800" b="1" dirty="0" smtClean="0">
                <a:latin typeface="Times New Roman" panose="02020603050405020304" pitchFamily="18" charset="0"/>
                <a:cs typeface="Times New Roman" panose="02020603050405020304" pitchFamily="18" charset="0"/>
              </a:rPr>
              <a:t>5.2 jobs</a:t>
            </a:r>
            <a:endParaRPr lang="en-US" sz="2800" b="1" dirty="0">
              <a:latin typeface="Times New Roman" panose="02020603050405020304" pitchFamily="18" charset="0"/>
              <a:cs typeface="Times New Roman" panose="02020603050405020304" pitchFamily="18" charset="0"/>
            </a:endParaRPr>
          </a:p>
        </p:txBody>
      </p:sp>
      <p:sp>
        <p:nvSpPr>
          <p:cNvPr id="56" name="Oval 55"/>
          <p:cNvSpPr/>
          <p:nvPr/>
        </p:nvSpPr>
        <p:spPr>
          <a:xfrm>
            <a:off x="1213978" y="3764862"/>
            <a:ext cx="2062622" cy="1035738"/>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a:p>
        </p:txBody>
      </p:sp>
      <p:sp>
        <p:nvSpPr>
          <p:cNvPr id="57" name="TextBox 22"/>
          <p:cNvSpPr txBox="1"/>
          <p:nvPr/>
        </p:nvSpPr>
        <p:spPr>
          <a:xfrm>
            <a:off x="6705600" y="3799910"/>
            <a:ext cx="2082612" cy="100069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2400" b="1" dirty="0" smtClean="0">
                <a:solidFill>
                  <a:srgbClr val="FF6600"/>
                </a:solidFill>
                <a:latin typeface="Wingdings"/>
                <a:ea typeface="Wingdings"/>
                <a:cs typeface="Wingdings"/>
                <a:sym typeface="Wingdings"/>
              </a:rPr>
              <a:t></a:t>
            </a:r>
            <a:r>
              <a:rPr lang="en-US" sz="2800" b="1" dirty="0" smtClean="0">
                <a:solidFill>
                  <a:srgbClr val="FF6600"/>
                </a:solidFill>
                <a:latin typeface="Times New Roman" panose="02020603050405020304" pitchFamily="18" charset="0"/>
                <a:cs typeface="Times New Roman" panose="02020603050405020304" pitchFamily="18" charset="0"/>
              </a:rPr>
              <a:t>4.1 jobs</a:t>
            </a:r>
            <a:br>
              <a:rPr lang="en-US" sz="2800" b="1" dirty="0" smtClean="0">
                <a:solidFill>
                  <a:srgbClr val="FF6600"/>
                </a:solidFill>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(-1.1)</a:t>
            </a:r>
            <a:endParaRPr lang="en-US" sz="2800" dirty="0">
              <a:latin typeface="Times New Roman" panose="02020603050405020304" pitchFamily="18" charset="0"/>
              <a:cs typeface="Times New Roman" panose="02020603050405020304" pitchFamily="18" charset="0"/>
            </a:endParaRPr>
          </a:p>
        </p:txBody>
      </p:sp>
      <p:sp>
        <p:nvSpPr>
          <p:cNvPr id="58" name="TextBox 27"/>
          <p:cNvSpPr txBox="1"/>
          <p:nvPr/>
        </p:nvSpPr>
        <p:spPr>
          <a:xfrm>
            <a:off x="228601" y="3437224"/>
            <a:ext cx="751238" cy="1744376"/>
          </a:xfrm>
          <a:prstGeom prst="rect">
            <a:avLst/>
          </a:prstGeom>
          <a:solidFill>
            <a:schemeClr val="lt1"/>
          </a:solidFill>
          <a:ln w="25400" cmpd="sng">
            <a:solidFill>
              <a:schemeClr val="tx1"/>
            </a:solidFill>
          </a:ln>
        </p:spPr>
        <p:style>
          <a:lnRef idx="0">
            <a:scrgbClr r="0" g="0" b="0"/>
          </a:lnRef>
          <a:fillRef idx="0">
            <a:scrgbClr r="0" g="0" b="0"/>
          </a:fillRef>
          <a:effectRef idx="0">
            <a:scrgbClr r="0" g="0" b="0"/>
          </a:effectRef>
          <a:fontRef idx="minor">
            <a:schemeClr val="dk1"/>
          </a:fontRef>
        </p:style>
        <p:txBody>
          <a:bodyPr vert="vert270"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2400" b="1" dirty="0" smtClean="0">
                <a:latin typeface="Times New Roman" panose="02020603050405020304" pitchFamily="18" charset="0"/>
                <a:cs typeface="Times New Roman" panose="02020603050405020304" pitchFamily="18" charset="0"/>
              </a:rPr>
              <a:t>Control</a:t>
            </a:r>
            <a:endParaRPr lang="en-US" sz="2400" b="1" dirty="0">
              <a:latin typeface="Times New Roman" panose="02020603050405020304" pitchFamily="18" charset="0"/>
              <a:cs typeface="Times New Roman" panose="02020603050405020304" pitchFamily="18" charset="0"/>
            </a:endParaRPr>
          </a:p>
        </p:txBody>
      </p:sp>
      <p:sp>
        <p:nvSpPr>
          <p:cNvPr id="59" name="TextBox 28"/>
          <p:cNvSpPr txBox="1"/>
          <p:nvPr/>
        </p:nvSpPr>
        <p:spPr>
          <a:xfrm>
            <a:off x="228600" y="1600200"/>
            <a:ext cx="738915" cy="1752600"/>
          </a:xfrm>
          <a:prstGeom prst="rect">
            <a:avLst/>
          </a:prstGeom>
          <a:solidFill>
            <a:schemeClr val="lt1"/>
          </a:solidFill>
          <a:ln w="25400" cmpd="sng">
            <a:solidFill>
              <a:schemeClr val="tx1"/>
            </a:solidFill>
          </a:ln>
        </p:spPr>
        <p:style>
          <a:lnRef idx="0">
            <a:scrgbClr r="0" g="0" b="0"/>
          </a:lnRef>
          <a:fillRef idx="0">
            <a:scrgbClr r="0" g="0" b="0"/>
          </a:fillRef>
          <a:effectRef idx="0">
            <a:scrgbClr r="0" g="0" b="0"/>
          </a:effectRef>
          <a:fontRef idx="minor">
            <a:schemeClr val="dk1"/>
          </a:fontRef>
        </p:style>
        <p:txBody>
          <a:bodyPr vert="vert270" wrap="square" lIns="0" tIns="0" rIns="0" bIns="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2400" b="1" dirty="0" smtClean="0">
                <a:latin typeface="Times New Roman" panose="02020603050405020304" pitchFamily="18" charset="0"/>
                <a:cs typeface="Times New Roman" panose="02020603050405020304" pitchFamily="18" charset="0"/>
              </a:rPr>
              <a:t>Intervention</a:t>
            </a:r>
            <a:endParaRPr lang="en-US" sz="2400" b="1" dirty="0">
              <a:latin typeface="Times New Roman" panose="02020603050405020304" pitchFamily="18" charset="0"/>
              <a:cs typeface="Times New Roman" panose="02020603050405020304" pitchFamily="18" charset="0"/>
            </a:endParaRPr>
          </a:p>
        </p:txBody>
      </p:sp>
      <p:sp>
        <p:nvSpPr>
          <p:cNvPr id="60" name="Text Box 4"/>
          <p:cNvSpPr txBox="1">
            <a:spLocks noChangeArrowheads="1"/>
          </p:cNvSpPr>
          <p:nvPr/>
        </p:nvSpPr>
        <p:spPr bwMode="auto">
          <a:xfrm>
            <a:off x="152400" y="5269230"/>
            <a:ext cx="8839200" cy="1200328"/>
          </a:xfrm>
          <a:prstGeom prst="rect">
            <a:avLst/>
          </a:prstGeom>
          <a:noFill/>
          <a:ln w="9525">
            <a:noFill/>
            <a:miter lim="800000"/>
            <a:headEnd/>
            <a:tailEnd/>
          </a:ln>
          <a:effectLst/>
        </p:spPr>
        <p:txBody>
          <a:bodyPr wrap="square">
            <a:spAutoFit/>
          </a:bodyPr>
          <a:lstStyle/>
          <a:p>
            <a:pPr marL="0" lvl="1"/>
            <a:r>
              <a:rPr lang="en-US" sz="2800" dirty="0" smtClean="0">
                <a:latin typeface="Helvetica" pitchFamily="34" charset="0"/>
              </a:rPr>
              <a:t>Higher Hourly earnings: + </a:t>
            </a:r>
            <a:r>
              <a:rPr lang="en-US" sz="2800" dirty="0">
                <a:latin typeface="Helvetica" pitchFamily="34" charset="0"/>
              </a:rPr>
              <a:t>$1 (p&lt;.10</a:t>
            </a:r>
            <a:r>
              <a:rPr lang="en-US" sz="2800" dirty="0" smtClean="0">
                <a:latin typeface="Helvetica" pitchFamily="34" charset="0"/>
              </a:rPr>
              <a:t>)</a:t>
            </a:r>
          </a:p>
          <a:p>
            <a:pPr marL="0" lvl="1"/>
            <a:r>
              <a:rPr lang="en-US" sz="2800" dirty="0" smtClean="0">
                <a:latin typeface="Helvetica" pitchFamily="34" charset="0"/>
              </a:rPr>
              <a:t>Higher </a:t>
            </a:r>
            <a:r>
              <a:rPr lang="en-US" sz="2800" dirty="0">
                <a:latin typeface="Helvetica" pitchFamily="34" charset="0"/>
              </a:rPr>
              <a:t>w</a:t>
            </a:r>
            <a:r>
              <a:rPr lang="en-US" sz="2800" dirty="0" smtClean="0">
                <a:latin typeface="Helvetica" pitchFamily="34" charset="0"/>
              </a:rPr>
              <a:t>eekly </a:t>
            </a:r>
            <a:r>
              <a:rPr lang="en-US" sz="2800" dirty="0">
                <a:latin typeface="Helvetica" pitchFamily="34" charset="0"/>
              </a:rPr>
              <a:t>work hours</a:t>
            </a:r>
            <a:r>
              <a:rPr lang="en-US" sz="2800" dirty="0" smtClean="0">
                <a:latin typeface="Helvetica" pitchFamily="34" charset="0"/>
              </a:rPr>
              <a:t>: + </a:t>
            </a:r>
            <a:r>
              <a:rPr lang="en-US" sz="2800" dirty="0">
                <a:latin typeface="Helvetica" pitchFamily="34" charset="0"/>
              </a:rPr>
              <a:t>6.7  (p&lt;.05)</a:t>
            </a:r>
          </a:p>
          <a:p>
            <a:r>
              <a:rPr lang="en-US" sz="1600" dirty="0" smtClean="0">
                <a:latin typeface="Helvetica" pitchFamily="34" charset="0"/>
              </a:rPr>
              <a:t>Butterworth et al, 2012</a:t>
            </a:r>
          </a:p>
        </p:txBody>
      </p:sp>
      <p:sp>
        <p:nvSpPr>
          <p:cNvPr id="2" name="TextBox 1"/>
          <p:cNvSpPr txBox="1"/>
          <p:nvPr/>
        </p:nvSpPr>
        <p:spPr>
          <a:xfrm>
            <a:off x="1447800" y="1295400"/>
            <a:ext cx="1676400" cy="523220"/>
          </a:xfrm>
          <a:prstGeom prst="rect">
            <a:avLst/>
          </a:prstGeom>
          <a:noFill/>
        </p:spPr>
        <p:txBody>
          <a:bodyPr wrap="square" rtlCol="0">
            <a:spAutoFit/>
          </a:bodyPr>
          <a:lstStyle/>
          <a:p>
            <a:pPr algn="ctr"/>
            <a:r>
              <a:rPr lang="en-US" sz="2800" b="1" dirty="0" smtClean="0">
                <a:latin typeface="Times New Roman"/>
                <a:cs typeface="Times New Roman"/>
              </a:rPr>
              <a:t>Baseline</a:t>
            </a:r>
            <a:endParaRPr lang="en-US" sz="2800" b="1" dirty="0">
              <a:latin typeface="Times New Roman"/>
              <a:cs typeface="Times New Roman"/>
            </a:endParaRPr>
          </a:p>
        </p:txBody>
      </p:sp>
      <p:sp>
        <p:nvSpPr>
          <p:cNvPr id="22" name="TextBox 21"/>
          <p:cNvSpPr txBox="1"/>
          <p:nvPr/>
        </p:nvSpPr>
        <p:spPr>
          <a:xfrm>
            <a:off x="6400800" y="1367135"/>
            <a:ext cx="2514600" cy="523220"/>
          </a:xfrm>
          <a:prstGeom prst="rect">
            <a:avLst/>
          </a:prstGeom>
          <a:noFill/>
        </p:spPr>
        <p:txBody>
          <a:bodyPr wrap="square" rtlCol="0">
            <a:spAutoFit/>
          </a:bodyPr>
          <a:lstStyle/>
          <a:p>
            <a:pPr algn="ctr"/>
            <a:r>
              <a:rPr lang="en-US" sz="2800" b="1" dirty="0" smtClean="0">
                <a:latin typeface="Times New Roman"/>
                <a:cs typeface="Times New Roman"/>
              </a:rPr>
              <a:t>Post Baseline</a:t>
            </a:r>
            <a:endParaRPr lang="en-US" sz="2800" b="1" dirty="0">
              <a:latin typeface="Times New Roman"/>
              <a:cs typeface="Times New Roman"/>
            </a:endParaRPr>
          </a:p>
        </p:txBody>
      </p:sp>
    </p:spTree>
    <p:extLst>
      <p:ext uri="{BB962C8B-B14F-4D97-AF65-F5344CB8AC3E}">
        <p14:creationId xmlns:p14="http://schemas.microsoft.com/office/powerpoint/2010/main" val="255650996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3"/>
          <p:cNvSpPr txBox="1">
            <a:spLocks noChangeArrowheads="1"/>
          </p:cNvSpPr>
          <p:nvPr/>
        </p:nvSpPr>
        <p:spPr bwMode="auto">
          <a:xfrm>
            <a:off x="681135" y="1524000"/>
            <a:ext cx="8458200" cy="581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b="1" u="sng">
                <a:solidFill>
                  <a:schemeClr val="bg1"/>
                </a:solidFill>
                <a:latin typeface="Times" charset="0"/>
                <a:ea typeface="ＭＳ Ｐゴシック" charset="0"/>
                <a:cs typeface="ＭＳ Ｐゴシック" charset="0"/>
              </a:defRPr>
            </a:lvl1pPr>
            <a:lvl2pPr marL="742950" indent="-285750" eaLnBrk="0" hangingPunct="0">
              <a:defRPr sz="2400" b="1" u="sng">
                <a:solidFill>
                  <a:schemeClr val="bg1"/>
                </a:solidFill>
                <a:latin typeface="Times" charset="0"/>
                <a:ea typeface="ＭＳ Ｐゴシック" charset="0"/>
              </a:defRPr>
            </a:lvl2pPr>
            <a:lvl3pPr marL="1143000" indent="-228600" eaLnBrk="0" hangingPunct="0">
              <a:defRPr sz="2400" b="1" u="sng">
                <a:solidFill>
                  <a:schemeClr val="bg1"/>
                </a:solidFill>
                <a:latin typeface="Times" charset="0"/>
                <a:ea typeface="ＭＳ Ｐゴシック" charset="0"/>
              </a:defRPr>
            </a:lvl3pPr>
            <a:lvl4pPr marL="1600200" indent="-228600" eaLnBrk="0" hangingPunct="0">
              <a:defRPr sz="2400" b="1" u="sng">
                <a:solidFill>
                  <a:schemeClr val="bg1"/>
                </a:solidFill>
                <a:latin typeface="Times" charset="0"/>
                <a:ea typeface="ＭＳ Ｐゴシック" charset="0"/>
              </a:defRPr>
            </a:lvl4pPr>
            <a:lvl5pPr marL="2057400" indent="-228600" eaLnBrk="0" hangingPunct="0">
              <a:defRPr sz="2400" b="1" u="sng">
                <a:solidFill>
                  <a:schemeClr val="bg1"/>
                </a:solidFill>
                <a:latin typeface="Times" charset="0"/>
                <a:ea typeface="ＭＳ Ｐゴシック" charset="0"/>
              </a:defRPr>
            </a:lvl5pPr>
            <a:lvl6pPr marL="2514600" indent="-228600" algn="ctr" eaLnBrk="0" fontAlgn="base" hangingPunct="0">
              <a:spcBef>
                <a:spcPct val="0"/>
              </a:spcBef>
              <a:spcAft>
                <a:spcPct val="0"/>
              </a:spcAft>
              <a:defRPr sz="2400" b="1" u="sng">
                <a:solidFill>
                  <a:schemeClr val="bg1"/>
                </a:solidFill>
                <a:latin typeface="Times" charset="0"/>
                <a:ea typeface="ＭＳ Ｐゴシック" charset="0"/>
              </a:defRPr>
            </a:lvl6pPr>
            <a:lvl7pPr marL="2971800" indent="-228600" algn="ctr" eaLnBrk="0" fontAlgn="base" hangingPunct="0">
              <a:spcBef>
                <a:spcPct val="0"/>
              </a:spcBef>
              <a:spcAft>
                <a:spcPct val="0"/>
              </a:spcAft>
              <a:defRPr sz="2400" b="1" u="sng">
                <a:solidFill>
                  <a:schemeClr val="bg1"/>
                </a:solidFill>
                <a:latin typeface="Times" charset="0"/>
                <a:ea typeface="ＭＳ Ｐゴシック" charset="0"/>
              </a:defRPr>
            </a:lvl7pPr>
            <a:lvl8pPr marL="3429000" indent="-228600" algn="ctr" eaLnBrk="0" fontAlgn="base" hangingPunct="0">
              <a:spcBef>
                <a:spcPct val="0"/>
              </a:spcBef>
              <a:spcAft>
                <a:spcPct val="0"/>
              </a:spcAft>
              <a:defRPr sz="2400" b="1" u="sng">
                <a:solidFill>
                  <a:schemeClr val="bg1"/>
                </a:solidFill>
                <a:latin typeface="Times" charset="0"/>
                <a:ea typeface="ＭＳ Ｐゴシック" charset="0"/>
              </a:defRPr>
            </a:lvl8pPr>
            <a:lvl9pPr marL="3886200" indent="-228600" algn="ctr" eaLnBrk="0" fontAlgn="base" hangingPunct="0">
              <a:spcBef>
                <a:spcPct val="0"/>
              </a:spcBef>
              <a:spcAft>
                <a:spcPct val="0"/>
              </a:spcAft>
              <a:defRPr sz="2400" b="1" u="sng">
                <a:solidFill>
                  <a:schemeClr val="bg1"/>
                </a:solidFill>
                <a:latin typeface="Times" charset="0"/>
                <a:ea typeface="ＭＳ Ｐゴシック" charset="0"/>
              </a:defRPr>
            </a:lvl9pPr>
          </a:lstStyle>
          <a:p>
            <a:pPr marL="342900" indent="-342900" eaLnBrk="1" hangingPunct="1">
              <a:spcBef>
                <a:spcPts val="0"/>
              </a:spcBef>
              <a:spcAft>
                <a:spcPts val="3000"/>
              </a:spcAft>
              <a:buClr>
                <a:srgbClr val="0000FF"/>
              </a:buClr>
              <a:buSzPct val="65000"/>
              <a:buFont typeface="Wingdings" charset="2"/>
              <a:buChar char="v"/>
              <a:defRPr/>
            </a:pPr>
            <a:r>
              <a:rPr lang="en-US" sz="3600" b="0" u="none" dirty="0" smtClean="0">
                <a:solidFill>
                  <a:schemeClr val="tx1"/>
                </a:solidFill>
                <a:latin typeface="Candara"/>
                <a:ea typeface="ヒラギノ角ゴ Pro W3" charset="0"/>
                <a:cs typeface="Candara"/>
              </a:rPr>
              <a:t>Anecdotal vs. evidence-based </a:t>
            </a:r>
          </a:p>
          <a:p>
            <a:pPr marL="342900" indent="-342900" eaLnBrk="1" hangingPunct="1">
              <a:spcBef>
                <a:spcPts val="0"/>
              </a:spcBef>
              <a:spcAft>
                <a:spcPts val="3000"/>
              </a:spcAft>
              <a:buClr>
                <a:srgbClr val="0000FF"/>
              </a:buClr>
              <a:buSzPct val="65000"/>
              <a:buFont typeface="Wingdings" charset="2"/>
              <a:buChar char="v"/>
              <a:defRPr/>
            </a:pPr>
            <a:r>
              <a:rPr lang="en-US" sz="3600" b="0" u="none" dirty="0">
                <a:solidFill>
                  <a:schemeClr val="tx1"/>
                </a:solidFill>
                <a:latin typeface="Candara"/>
                <a:ea typeface="ヒラギノ角ゴ Pro W3" charset="0"/>
                <a:cs typeface="Candara"/>
              </a:rPr>
              <a:t>What are key benchmarks? </a:t>
            </a:r>
          </a:p>
          <a:p>
            <a:pPr marL="342900" indent="-342900" eaLnBrk="1" hangingPunct="1">
              <a:spcBef>
                <a:spcPts val="0"/>
              </a:spcBef>
              <a:spcAft>
                <a:spcPts val="3000"/>
              </a:spcAft>
              <a:buClr>
                <a:srgbClr val="0000FF"/>
              </a:buClr>
              <a:buSzPct val="65000"/>
              <a:buFont typeface="Wingdings" charset="2"/>
              <a:buChar char="v"/>
              <a:defRPr/>
            </a:pPr>
            <a:r>
              <a:rPr lang="en-US" sz="3600" b="0" u="none" dirty="0">
                <a:solidFill>
                  <a:schemeClr val="tx1"/>
                </a:solidFill>
                <a:latin typeface="Candara"/>
                <a:ea typeface="ヒラギノ角ゴ Pro W3" charset="0"/>
                <a:cs typeface="Candara"/>
              </a:rPr>
              <a:t>How to measure </a:t>
            </a:r>
            <a:r>
              <a:rPr lang="en-US" sz="3600" b="0" u="none" dirty="0" smtClean="0">
                <a:solidFill>
                  <a:schemeClr val="tx1"/>
                </a:solidFill>
                <a:latin typeface="Candara"/>
                <a:ea typeface="ヒラギノ角ゴ Pro W3" charset="0"/>
                <a:cs typeface="Candara"/>
              </a:rPr>
              <a:t>and coach the </a:t>
            </a:r>
            <a:r>
              <a:rPr lang="en-US" sz="3600" b="0" u="none" dirty="0">
                <a:solidFill>
                  <a:schemeClr val="tx1"/>
                </a:solidFill>
                <a:latin typeface="Candara"/>
                <a:ea typeface="ヒラギノ角ゴ Pro W3" charset="0"/>
                <a:cs typeface="Candara"/>
              </a:rPr>
              <a:t>implementation of promising practices?</a:t>
            </a:r>
          </a:p>
          <a:p>
            <a:pPr marL="342900" indent="-342900" eaLnBrk="1" hangingPunct="1">
              <a:spcBef>
                <a:spcPts val="0"/>
              </a:spcBef>
              <a:spcAft>
                <a:spcPts val="3000"/>
              </a:spcAft>
              <a:buClr>
                <a:srgbClr val="0000FF"/>
              </a:buClr>
              <a:buSzPct val="65000"/>
              <a:buFont typeface="Wingdings" charset="2"/>
              <a:buChar char="v"/>
              <a:defRPr/>
            </a:pPr>
            <a:r>
              <a:rPr lang="en-US" sz="3600" b="0" u="none" dirty="0" smtClean="0">
                <a:solidFill>
                  <a:schemeClr val="tx1"/>
                </a:solidFill>
                <a:latin typeface="Candara"/>
                <a:ea typeface="ヒラギノ角ゴ Pro W3" charset="0"/>
                <a:cs typeface="Candara"/>
              </a:rPr>
              <a:t>Holistic </a:t>
            </a:r>
            <a:r>
              <a:rPr lang="en-US" sz="3600" b="0" u="none" dirty="0">
                <a:solidFill>
                  <a:schemeClr val="tx1"/>
                </a:solidFill>
                <a:latin typeface="Candara"/>
                <a:ea typeface="ヒラギノ角ゴ Pro W3" charset="0"/>
                <a:cs typeface="Candara"/>
              </a:rPr>
              <a:t>approach</a:t>
            </a:r>
          </a:p>
          <a:p>
            <a:pPr eaLnBrk="1" hangingPunct="1">
              <a:spcBef>
                <a:spcPts val="0"/>
              </a:spcBef>
              <a:spcAft>
                <a:spcPts val="2400"/>
              </a:spcAft>
              <a:buClr>
                <a:srgbClr val="0000FF"/>
              </a:buClr>
              <a:buSzPct val="65000"/>
              <a:defRPr/>
            </a:pPr>
            <a:endParaRPr lang="en-US" sz="3600" b="0" u="none" dirty="0">
              <a:solidFill>
                <a:schemeClr val="tx1"/>
              </a:solidFill>
              <a:latin typeface="Candara"/>
              <a:ea typeface="ヒラギノ角ゴ Pro W3" charset="0"/>
              <a:cs typeface="Candara"/>
            </a:endParaRPr>
          </a:p>
          <a:p>
            <a:pPr eaLnBrk="1" hangingPunct="1">
              <a:spcBef>
                <a:spcPts val="0"/>
              </a:spcBef>
              <a:spcAft>
                <a:spcPts val="2400"/>
              </a:spcAft>
              <a:buClr>
                <a:srgbClr val="0000FF"/>
              </a:buClr>
              <a:buSzPct val="65000"/>
              <a:defRPr/>
            </a:pPr>
            <a:endParaRPr lang="en-US" sz="3600" b="0" u="none" dirty="0">
              <a:solidFill>
                <a:schemeClr val="tx1"/>
              </a:solidFill>
              <a:latin typeface="Candara"/>
              <a:ea typeface="ヒラギノ角ゴ Pro W3" charset="0"/>
              <a:cs typeface="Candara"/>
            </a:endParaRPr>
          </a:p>
        </p:txBody>
      </p:sp>
      <p:sp>
        <p:nvSpPr>
          <p:cNvPr id="3" name="Title 1"/>
          <p:cNvSpPr>
            <a:spLocks noGrp="1"/>
          </p:cNvSpPr>
          <p:nvPr>
            <p:ph type="title"/>
          </p:nvPr>
        </p:nvSpPr>
        <p:spPr>
          <a:xfrm>
            <a:off x="457200" y="274638"/>
            <a:ext cx="8229600" cy="639762"/>
          </a:xfrm>
        </p:spPr>
        <p:txBody>
          <a:bodyPr/>
          <a:lstStyle/>
          <a:p>
            <a:r>
              <a:rPr lang="en-US" sz="4800" dirty="0" smtClean="0"/>
              <a:t>Challenges</a:t>
            </a:r>
            <a:endParaRPr lang="en-US" sz="4800" dirty="0"/>
          </a:p>
        </p:txBody>
      </p:sp>
    </p:spTree>
    <p:extLst>
      <p:ext uri="{BB962C8B-B14F-4D97-AF65-F5344CB8AC3E}">
        <p14:creationId xmlns:p14="http://schemas.microsoft.com/office/powerpoint/2010/main" val="1711801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05000" y="274638"/>
            <a:ext cx="6781800" cy="1143000"/>
          </a:xfrm>
        </p:spPr>
        <p:txBody>
          <a:bodyPr/>
          <a:lstStyle/>
          <a:p>
            <a:r>
              <a:rPr lang="en-US" dirty="0" smtClean="0"/>
              <a:t>Strand 2 • Employment Supports</a:t>
            </a:r>
            <a:endParaRPr lang="en-US" dirty="0"/>
          </a:p>
        </p:txBody>
      </p:sp>
      <p:sp>
        <p:nvSpPr>
          <p:cNvPr id="4" name="Content Placeholder 3"/>
          <p:cNvSpPr>
            <a:spLocks noGrp="1"/>
          </p:cNvSpPr>
          <p:nvPr>
            <p:ph idx="1"/>
          </p:nvPr>
        </p:nvSpPr>
        <p:spPr>
          <a:xfrm>
            <a:off x="1828800" y="1600200"/>
            <a:ext cx="6934200" cy="4525963"/>
          </a:xfrm>
        </p:spPr>
        <p:txBody>
          <a:bodyPr/>
          <a:lstStyle/>
          <a:p>
            <a:pPr marL="0" indent="0">
              <a:buNone/>
            </a:pPr>
            <a:r>
              <a:rPr lang="en-US" dirty="0" smtClean="0"/>
              <a:t>A </a:t>
            </a:r>
            <a:r>
              <a:rPr lang="en-US" dirty="0"/>
              <a:t>flexible model that accounts for variations in individual preference and </a:t>
            </a:r>
            <a:r>
              <a:rPr lang="en-US" dirty="0" smtClean="0"/>
              <a:t>need</a:t>
            </a:r>
          </a:p>
          <a:p>
            <a:pPr marL="0" indent="0">
              <a:buNone/>
            </a:pPr>
            <a:endParaRPr lang="en-US" dirty="0"/>
          </a:p>
          <a:p>
            <a:pPr marL="0" indent="0">
              <a:buNone/>
            </a:pPr>
            <a:r>
              <a:rPr lang="en-US" dirty="0" smtClean="0"/>
              <a:t>A scalable approach to improving employment outcomes</a:t>
            </a:r>
          </a:p>
          <a:p>
            <a:pPr marL="0" indent="0">
              <a:buNone/>
            </a:pPr>
            <a:r>
              <a:rPr lang="en-US" dirty="0" smtClean="0">
                <a:effectLst/>
              </a:rPr>
              <a:t> </a:t>
            </a:r>
            <a:endParaRPr lang="en-US" dirty="0"/>
          </a:p>
        </p:txBody>
      </p:sp>
      <p:pic>
        <p:nvPicPr>
          <p:cNvPr id="5" name="Picture 4" descr="A drawing of a light bulb with the word &quot;idea&quot; in the center. This is used to identify the big ideas that drive the project" title="Lightbulb"/>
          <p:cNvPicPr>
            <a:picLocks noChangeAspect="1"/>
          </p:cNvPicPr>
          <p:nvPr/>
        </p:nvPicPr>
        <p:blipFill>
          <a:blip r:embed="rId2"/>
          <a:stretch>
            <a:fillRect/>
          </a:stretch>
        </p:blipFill>
        <p:spPr>
          <a:xfrm>
            <a:off x="0" y="0"/>
            <a:ext cx="1945105" cy="2860449"/>
          </a:xfrm>
          <a:prstGeom prst="rect">
            <a:avLst/>
          </a:prstGeom>
        </p:spPr>
      </p:pic>
    </p:spTree>
    <p:extLst>
      <p:ext uri="{BB962C8B-B14F-4D97-AF65-F5344CB8AC3E}">
        <p14:creationId xmlns:p14="http://schemas.microsoft.com/office/powerpoint/2010/main" val="2721752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274638"/>
            <a:ext cx="8229600" cy="639762"/>
          </a:xfrm>
        </p:spPr>
        <p:txBody>
          <a:bodyPr/>
          <a:lstStyle/>
          <a:p>
            <a:r>
              <a:rPr lang="en-US" sz="3600" dirty="0"/>
              <a:t>What’s the big </a:t>
            </a:r>
            <a:r>
              <a:rPr lang="en-US" sz="3600" dirty="0" smtClean="0"/>
              <a:t>goal</a:t>
            </a:r>
            <a:endParaRPr lang="en-US" sz="3600" dirty="0"/>
          </a:p>
        </p:txBody>
      </p:sp>
      <p:graphicFrame>
        <p:nvGraphicFramePr>
          <p:cNvPr id="2" name="Diagram 1"/>
          <p:cNvGraphicFramePr/>
          <p:nvPr>
            <p:extLst>
              <p:ext uri="{D42A27DB-BD31-4B8C-83A1-F6EECF244321}">
                <p14:modId xmlns:p14="http://schemas.microsoft.com/office/powerpoint/2010/main" val="3239109930"/>
              </p:ext>
            </p:extLst>
          </p:nvPr>
        </p:nvGraphicFramePr>
        <p:xfrm>
          <a:off x="914400" y="990600"/>
          <a:ext cx="77724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2101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274638"/>
            <a:ext cx="8229600" cy="639762"/>
          </a:xfrm>
        </p:spPr>
        <p:txBody>
          <a:bodyPr/>
          <a:lstStyle/>
          <a:p>
            <a:r>
              <a:rPr lang="en-US" sz="4800" dirty="0" smtClean="0"/>
              <a:t>Approach</a:t>
            </a:r>
            <a:endParaRPr lang="en-US" sz="4800" dirty="0"/>
          </a:p>
        </p:txBody>
      </p:sp>
      <p:sp>
        <p:nvSpPr>
          <p:cNvPr id="4" name="Text Box 3"/>
          <p:cNvSpPr txBox="1">
            <a:spLocks noChangeArrowheads="1"/>
          </p:cNvSpPr>
          <p:nvPr/>
        </p:nvSpPr>
        <p:spPr bwMode="auto">
          <a:xfrm>
            <a:off x="190500" y="1524000"/>
            <a:ext cx="8763000" cy="291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u="sng">
                <a:solidFill>
                  <a:schemeClr val="bg1"/>
                </a:solidFill>
                <a:latin typeface="Times" charset="0"/>
                <a:ea typeface="ＭＳ Ｐゴシック" charset="0"/>
                <a:cs typeface="ＭＳ Ｐゴシック" charset="0"/>
              </a:defRPr>
            </a:lvl1pPr>
            <a:lvl2pPr marL="742950" indent="-285750" eaLnBrk="0" hangingPunct="0">
              <a:defRPr sz="2400" b="1" u="sng">
                <a:solidFill>
                  <a:schemeClr val="bg1"/>
                </a:solidFill>
                <a:latin typeface="Times" charset="0"/>
                <a:ea typeface="ＭＳ Ｐゴシック" charset="0"/>
              </a:defRPr>
            </a:lvl2pPr>
            <a:lvl3pPr marL="1143000" indent="-228600" eaLnBrk="0" hangingPunct="0">
              <a:defRPr sz="2400" b="1" u="sng">
                <a:solidFill>
                  <a:schemeClr val="bg1"/>
                </a:solidFill>
                <a:latin typeface="Times" charset="0"/>
                <a:ea typeface="ＭＳ Ｐゴシック" charset="0"/>
              </a:defRPr>
            </a:lvl3pPr>
            <a:lvl4pPr marL="1600200" indent="-228600" eaLnBrk="0" hangingPunct="0">
              <a:defRPr sz="2400" b="1" u="sng">
                <a:solidFill>
                  <a:schemeClr val="bg1"/>
                </a:solidFill>
                <a:latin typeface="Times" charset="0"/>
                <a:ea typeface="ＭＳ Ｐゴシック" charset="0"/>
              </a:defRPr>
            </a:lvl4pPr>
            <a:lvl5pPr marL="2057400" indent="-228600" eaLnBrk="0" hangingPunct="0">
              <a:defRPr sz="2400" b="1" u="sng">
                <a:solidFill>
                  <a:schemeClr val="bg1"/>
                </a:solidFill>
                <a:latin typeface="Times" charset="0"/>
                <a:ea typeface="ＭＳ Ｐゴシック" charset="0"/>
              </a:defRPr>
            </a:lvl5pPr>
            <a:lvl6pPr marL="2514600" indent="-228600" algn="ctr" eaLnBrk="0" fontAlgn="base" hangingPunct="0">
              <a:spcBef>
                <a:spcPct val="0"/>
              </a:spcBef>
              <a:spcAft>
                <a:spcPct val="0"/>
              </a:spcAft>
              <a:defRPr sz="2400" b="1" u="sng">
                <a:solidFill>
                  <a:schemeClr val="bg1"/>
                </a:solidFill>
                <a:latin typeface="Times" charset="0"/>
                <a:ea typeface="ＭＳ Ｐゴシック" charset="0"/>
              </a:defRPr>
            </a:lvl6pPr>
            <a:lvl7pPr marL="2971800" indent="-228600" algn="ctr" eaLnBrk="0" fontAlgn="base" hangingPunct="0">
              <a:spcBef>
                <a:spcPct val="0"/>
              </a:spcBef>
              <a:spcAft>
                <a:spcPct val="0"/>
              </a:spcAft>
              <a:defRPr sz="2400" b="1" u="sng">
                <a:solidFill>
                  <a:schemeClr val="bg1"/>
                </a:solidFill>
                <a:latin typeface="Times" charset="0"/>
                <a:ea typeface="ＭＳ Ｐゴシック" charset="0"/>
              </a:defRPr>
            </a:lvl7pPr>
            <a:lvl8pPr marL="3429000" indent="-228600" algn="ctr" eaLnBrk="0" fontAlgn="base" hangingPunct="0">
              <a:spcBef>
                <a:spcPct val="0"/>
              </a:spcBef>
              <a:spcAft>
                <a:spcPct val="0"/>
              </a:spcAft>
              <a:defRPr sz="2400" b="1" u="sng">
                <a:solidFill>
                  <a:schemeClr val="bg1"/>
                </a:solidFill>
                <a:latin typeface="Times" charset="0"/>
                <a:ea typeface="ＭＳ Ｐゴシック" charset="0"/>
              </a:defRPr>
            </a:lvl8pPr>
            <a:lvl9pPr marL="3886200" indent="-228600" algn="ctr" eaLnBrk="0" fontAlgn="base" hangingPunct="0">
              <a:spcBef>
                <a:spcPct val="0"/>
              </a:spcBef>
              <a:spcAft>
                <a:spcPct val="0"/>
              </a:spcAft>
              <a:defRPr sz="2400" b="1" u="sng">
                <a:solidFill>
                  <a:schemeClr val="bg1"/>
                </a:solidFill>
                <a:latin typeface="Times" charset="0"/>
                <a:ea typeface="ＭＳ Ｐゴシック" charset="0"/>
              </a:defRPr>
            </a:lvl9pPr>
          </a:lstStyle>
          <a:p>
            <a:pPr marL="514350" indent="-514350" eaLnBrk="1" hangingPunct="1">
              <a:lnSpc>
                <a:spcPts val="3840"/>
              </a:lnSpc>
              <a:spcBef>
                <a:spcPts val="0"/>
              </a:spcBef>
              <a:spcAft>
                <a:spcPts val="3000"/>
              </a:spcAft>
              <a:buClr>
                <a:srgbClr val="0000FF"/>
              </a:buClr>
              <a:buSzPct val="65000"/>
              <a:buFont typeface="Wingdings" charset="2"/>
              <a:buChar char="v"/>
            </a:pPr>
            <a:r>
              <a:rPr lang="en-US" sz="3600" b="0" u="none" dirty="0" smtClean="0">
                <a:solidFill>
                  <a:schemeClr val="tx1"/>
                </a:solidFill>
                <a:latin typeface="Candara" panose="020E0502030303020204" pitchFamily="34" charset="0"/>
                <a:ea typeface="ヒラギノ角ゴ Pro W3" charset="0"/>
                <a:cs typeface="Candara"/>
              </a:rPr>
              <a:t>Study 2.1</a:t>
            </a:r>
            <a:r>
              <a:rPr lang="en-US" sz="3600" b="0" u="none" dirty="0">
                <a:solidFill>
                  <a:schemeClr val="tx1"/>
                </a:solidFill>
                <a:latin typeface="Candara" panose="020E0502030303020204" pitchFamily="34" charset="0"/>
                <a:ea typeface="ヒラギノ角ゴ Pro W3" charset="0"/>
                <a:cs typeface="Candara"/>
              </a:rPr>
              <a:t>.</a:t>
            </a:r>
            <a:r>
              <a:rPr lang="en-US" sz="3600" b="0" u="none" dirty="0" smtClean="0">
                <a:solidFill>
                  <a:schemeClr val="tx1"/>
                </a:solidFill>
                <a:latin typeface="Candara" panose="020E0502030303020204" pitchFamily="34" charset="0"/>
                <a:ea typeface="ヒラギノ角ゴ Pro W3" charset="0"/>
                <a:cs typeface="Candara"/>
              </a:rPr>
              <a:t> Learning </a:t>
            </a:r>
            <a:r>
              <a:rPr lang="en-US" sz="3600" b="0" u="none" dirty="0">
                <a:solidFill>
                  <a:schemeClr val="tx1"/>
                </a:solidFill>
                <a:latin typeface="Candara" panose="020E0502030303020204" pitchFamily="34" charset="0"/>
                <a:ea typeface="ヒラギノ角ゴ Pro W3" charset="0"/>
                <a:cs typeface="Candara"/>
              </a:rPr>
              <a:t>from </a:t>
            </a:r>
            <a:r>
              <a:rPr lang="en-US" sz="3600" b="0" u="none" dirty="0" smtClean="0">
                <a:solidFill>
                  <a:schemeClr val="tx1"/>
                </a:solidFill>
                <a:latin typeface="Candara" panose="020E0502030303020204" pitchFamily="34" charset="0"/>
                <a:ea typeface="ヒラギノ角ゴ Pro W3" charset="0"/>
                <a:cs typeface="Candara"/>
              </a:rPr>
              <a:t>outstanding, employment consultants: </a:t>
            </a:r>
          </a:p>
          <a:p>
            <a:pPr marL="973138" eaLnBrk="1" hangingPunct="1">
              <a:lnSpc>
                <a:spcPts val="3840"/>
              </a:lnSpc>
              <a:spcBef>
                <a:spcPts val="0"/>
              </a:spcBef>
              <a:spcAft>
                <a:spcPts val="3000"/>
              </a:spcAft>
              <a:buClr>
                <a:srgbClr val="0000FF"/>
              </a:buClr>
              <a:buSzPct val="65000"/>
              <a:tabLst>
                <a:tab pos="7197725" algn="l"/>
              </a:tabLst>
            </a:pPr>
            <a:r>
              <a:rPr lang="en-US" sz="3600" b="0" u="none" dirty="0" smtClean="0">
                <a:solidFill>
                  <a:schemeClr val="tx1"/>
                </a:solidFill>
                <a:latin typeface="Candara" panose="020E0502030303020204" pitchFamily="34" charset="0"/>
              </a:rPr>
              <a:t>Interviewing 16 </a:t>
            </a:r>
            <a:r>
              <a:rPr lang="en-US" sz="3600" b="0" u="none" dirty="0">
                <a:solidFill>
                  <a:schemeClr val="tx1"/>
                </a:solidFill>
                <a:latin typeface="Candara" panose="020E0502030303020204" pitchFamily="34" charset="0"/>
              </a:rPr>
              <a:t>employment </a:t>
            </a:r>
            <a:r>
              <a:rPr lang="en-US" sz="3600" b="0" u="none" dirty="0" smtClean="0">
                <a:solidFill>
                  <a:schemeClr val="tx1"/>
                </a:solidFill>
                <a:latin typeface="Candara" panose="020E0502030303020204" pitchFamily="34" charset="0"/>
              </a:rPr>
              <a:t>consultants, job </a:t>
            </a:r>
            <a:r>
              <a:rPr lang="en-US" sz="3600" b="0" u="none" dirty="0">
                <a:solidFill>
                  <a:schemeClr val="tx1"/>
                </a:solidFill>
                <a:latin typeface="Candara" panose="020E0502030303020204" pitchFamily="34" charset="0"/>
              </a:rPr>
              <a:t>seekers, family members, and </a:t>
            </a:r>
            <a:r>
              <a:rPr lang="en-US" sz="3600" b="0" u="none" dirty="0" smtClean="0">
                <a:solidFill>
                  <a:schemeClr val="tx1"/>
                </a:solidFill>
                <a:latin typeface="Candara" panose="020E0502030303020204" pitchFamily="34" charset="0"/>
              </a:rPr>
              <a:t>supervisors</a:t>
            </a:r>
            <a:endParaRPr lang="en-US" sz="3600" b="0" u="none" dirty="0">
              <a:solidFill>
                <a:schemeClr val="tx1"/>
              </a:solidFill>
              <a:latin typeface="Candara" panose="020E0502030303020204" pitchFamily="34" charset="0"/>
              <a:ea typeface="ヒラギノ角ゴ Pro W3" charset="0"/>
              <a:cs typeface="Candara"/>
            </a:endParaRPr>
          </a:p>
        </p:txBody>
      </p:sp>
    </p:spTree>
    <p:extLst>
      <p:ext uri="{BB962C8B-B14F-4D97-AF65-F5344CB8AC3E}">
        <p14:creationId xmlns:p14="http://schemas.microsoft.com/office/powerpoint/2010/main" val="363770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274638"/>
            <a:ext cx="8229600" cy="639762"/>
          </a:xfrm>
        </p:spPr>
        <p:txBody>
          <a:bodyPr/>
          <a:lstStyle/>
          <a:p>
            <a:endParaRPr lang="en-US" sz="3600" dirty="0"/>
          </a:p>
        </p:txBody>
      </p:sp>
      <p:sp>
        <p:nvSpPr>
          <p:cNvPr id="4" name="Text Box 3"/>
          <p:cNvSpPr txBox="1">
            <a:spLocks noChangeArrowheads="1"/>
          </p:cNvSpPr>
          <p:nvPr/>
        </p:nvSpPr>
        <p:spPr bwMode="auto">
          <a:xfrm>
            <a:off x="152400" y="1143000"/>
            <a:ext cx="8763000" cy="511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u="sng">
                <a:solidFill>
                  <a:schemeClr val="bg1"/>
                </a:solidFill>
                <a:latin typeface="Times" charset="0"/>
                <a:ea typeface="ＭＳ Ｐゴシック" charset="0"/>
                <a:cs typeface="ＭＳ Ｐゴシック" charset="0"/>
              </a:defRPr>
            </a:lvl1pPr>
            <a:lvl2pPr marL="742950" indent="-285750" eaLnBrk="0" hangingPunct="0">
              <a:defRPr sz="2400" b="1" u="sng">
                <a:solidFill>
                  <a:schemeClr val="bg1"/>
                </a:solidFill>
                <a:latin typeface="Times" charset="0"/>
                <a:ea typeface="ＭＳ Ｐゴシック" charset="0"/>
              </a:defRPr>
            </a:lvl2pPr>
            <a:lvl3pPr marL="1143000" indent="-228600" eaLnBrk="0" hangingPunct="0">
              <a:defRPr sz="2400" b="1" u="sng">
                <a:solidFill>
                  <a:schemeClr val="bg1"/>
                </a:solidFill>
                <a:latin typeface="Times" charset="0"/>
                <a:ea typeface="ＭＳ Ｐゴシック" charset="0"/>
              </a:defRPr>
            </a:lvl3pPr>
            <a:lvl4pPr marL="1600200" indent="-228600" eaLnBrk="0" hangingPunct="0">
              <a:defRPr sz="2400" b="1" u="sng">
                <a:solidFill>
                  <a:schemeClr val="bg1"/>
                </a:solidFill>
                <a:latin typeface="Times" charset="0"/>
                <a:ea typeface="ＭＳ Ｐゴシック" charset="0"/>
              </a:defRPr>
            </a:lvl4pPr>
            <a:lvl5pPr marL="2057400" indent="-228600" eaLnBrk="0" hangingPunct="0">
              <a:defRPr sz="2400" b="1" u="sng">
                <a:solidFill>
                  <a:schemeClr val="bg1"/>
                </a:solidFill>
                <a:latin typeface="Times" charset="0"/>
                <a:ea typeface="ＭＳ Ｐゴシック" charset="0"/>
              </a:defRPr>
            </a:lvl5pPr>
            <a:lvl6pPr marL="2514600" indent="-228600" algn="ctr" eaLnBrk="0" fontAlgn="base" hangingPunct="0">
              <a:spcBef>
                <a:spcPct val="0"/>
              </a:spcBef>
              <a:spcAft>
                <a:spcPct val="0"/>
              </a:spcAft>
              <a:defRPr sz="2400" b="1" u="sng">
                <a:solidFill>
                  <a:schemeClr val="bg1"/>
                </a:solidFill>
                <a:latin typeface="Times" charset="0"/>
                <a:ea typeface="ＭＳ Ｐゴシック" charset="0"/>
              </a:defRPr>
            </a:lvl6pPr>
            <a:lvl7pPr marL="2971800" indent="-228600" algn="ctr" eaLnBrk="0" fontAlgn="base" hangingPunct="0">
              <a:spcBef>
                <a:spcPct val="0"/>
              </a:spcBef>
              <a:spcAft>
                <a:spcPct val="0"/>
              </a:spcAft>
              <a:defRPr sz="2400" b="1" u="sng">
                <a:solidFill>
                  <a:schemeClr val="bg1"/>
                </a:solidFill>
                <a:latin typeface="Times" charset="0"/>
                <a:ea typeface="ＭＳ Ｐゴシック" charset="0"/>
              </a:defRPr>
            </a:lvl7pPr>
            <a:lvl8pPr marL="3429000" indent="-228600" algn="ctr" eaLnBrk="0" fontAlgn="base" hangingPunct="0">
              <a:spcBef>
                <a:spcPct val="0"/>
              </a:spcBef>
              <a:spcAft>
                <a:spcPct val="0"/>
              </a:spcAft>
              <a:defRPr sz="2400" b="1" u="sng">
                <a:solidFill>
                  <a:schemeClr val="bg1"/>
                </a:solidFill>
                <a:latin typeface="Times" charset="0"/>
                <a:ea typeface="ＭＳ Ｐゴシック" charset="0"/>
              </a:defRPr>
            </a:lvl8pPr>
            <a:lvl9pPr marL="3886200" indent="-228600" algn="ctr" eaLnBrk="0" fontAlgn="base" hangingPunct="0">
              <a:spcBef>
                <a:spcPct val="0"/>
              </a:spcBef>
              <a:spcAft>
                <a:spcPct val="0"/>
              </a:spcAft>
              <a:defRPr sz="2400" b="1" u="sng">
                <a:solidFill>
                  <a:schemeClr val="bg1"/>
                </a:solidFill>
                <a:latin typeface="Times" charset="0"/>
                <a:ea typeface="ＭＳ Ｐゴシック" charset="0"/>
              </a:defRPr>
            </a:lvl9pPr>
          </a:lstStyle>
          <a:p>
            <a:pPr marL="514350" indent="-514350" eaLnBrk="1" hangingPunct="1">
              <a:lnSpc>
                <a:spcPts val="3840"/>
              </a:lnSpc>
              <a:spcBef>
                <a:spcPts val="0"/>
              </a:spcBef>
              <a:spcAft>
                <a:spcPts val="3000"/>
              </a:spcAft>
              <a:buClr>
                <a:srgbClr val="0000FF"/>
              </a:buClr>
              <a:buSzPct val="65000"/>
              <a:buFont typeface="Wingdings" charset="2"/>
              <a:buChar char="v"/>
            </a:pPr>
            <a:r>
              <a:rPr lang="en-US" sz="3600" b="0" u="none" dirty="0" smtClean="0">
                <a:solidFill>
                  <a:schemeClr val="tx1"/>
                </a:solidFill>
                <a:latin typeface="Candara" panose="020E0502030303020204" pitchFamily="34" charset="0"/>
                <a:ea typeface="ヒラギノ角ゴ Pro W3" charset="0"/>
                <a:cs typeface="Candara"/>
              </a:rPr>
              <a:t>Study 2.2. Improving the implementation </a:t>
            </a:r>
            <a:r>
              <a:rPr lang="en-US" sz="3600" b="0" u="none" dirty="0">
                <a:solidFill>
                  <a:schemeClr val="tx1"/>
                </a:solidFill>
                <a:latin typeface="Candara" panose="020E0502030303020204" pitchFamily="34" charset="0"/>
                <a:ea typeface="ヒラギノ角ゴ Pro W3" charset="0"/>
                <a:cs typeface="Candara"/>
              </a:rPr>
              <a:t>of effective employment support </a:t>
            </a:r>
            <a:r>
              <a:rPr lang="en-US" sz="3600" b="0" u="none" dirty="0" smtClean="0">
                <a:solidFill>
                  <a:schemeClr val="tx1"/>
                </a:solidFill>
                <a:latin typeface="Candara" panose="020E0502030303020204" pitchFamily="34" charset="0"/>
                <a:ea typeface="ヒラギノ角ゴ Pro W3" charset="0"/>
                <a:cs typeface="Candara"/>
              </a:rPr>
              <a:t>practices:</a:t>
            </a:r>
          </a:p>
          <a:p>
            <a:pPr marL="973138" eaLnBrk="1" hangingPunct="1">
              <a:lnSpc>
                <a:spcPts val="3840"/>
              </a:lnSpc>
              <a:spcBef>
                <a:spcPts val="0"/>
              </a:spcBef>
              <a:spcAft>
                <a:spcPts val="1800"/>
              </a:spcAft>
              <a:buClr>
                <a:srgbClr val="0000FF"/>
              </a:buClr>
              <a:buSzPct val="65000"/>
              <a:tabLst>
                <a:tab pos="7197725" algn="l"/>
              </a:tabLst>
            </a:pPr>
            <a:r>
              <a:rPr lang="en-US" sz="3600" b="0" u="none" dirty="0" smtClean="0">
                <a:solidFill>
                  <a:schemeClr val="tx1"/>
                </a:solidFill>
                <a:latin typeface="Candara" panose="020E0502030303020204" pitchFamily="34" charset="0"/>
              </a:rPr>
              <a:t>Randomized trial 100 </a:t>
            </a:r>
            <a:r>
              <a:rPr lang="en-US" sz="3600" b="0" u="none" dirty="0">
                <a:solidFill>
                  <a:schemeClr val="tx1"/>
                </a:solidFill>
                <a:latin typeface="Candara" panose="020E0502030303020204" pitchFamily="34" charset="0"/>
              </a:rPr>
              <a:t>employment consultants </a:t>
            </a:r>
          </a:p>
          <a:p>
            <a:pPr marL="1544638" indent="-571500" eaLnBrk="1" hangingPunct="1">
              <a:lnSpc>
                <a:spcPts val="3840"/>
              </a:lnSpc>
              <a:spcBef>
                <a:spcPts val="0"/>
              </a:spcBef>
              <a:spcAft>
                <a:spcPts val="1800"/>
              </a:spcAft>
              <a:buClr>
                <a:srgbClr val="0000FF"/>
              </a:buClr>
              <a:buSzPct val="65000"/>
              <a:buFont typeface="Arial"/>
              <a:buChar char="•"/>
              <a:tabLst>
                <a:tab pos="7197725" algn="l"/>
              </a:tabLst>
            </a:pPr>
            <a:r>
              <a:rPr lang="en-US" sz="3600" b="0" u="none" dirty="0" smtClean="0">
                <a:solidFill>
                  <a:schemeClr val="tx1"/>
                </a:solidFill>
                <a:latin typeface="Candara" panose="020E0502030303020204" pitchFamily="34" charset="0"/>
              </a:rPr>
              <a:t>online training</a:t>
            </a:r>
            <a:endParaRPr lang="en-US" sz="3600" b="0" u="none" dirty="0">
              <a:solidFill>
                <a:schemeClr val="tx1"/>
              </a:solidFill>
              <a:latin typeface="Candara" panose="020E0502030303020204" pitchFamily="34" charset="0"/>
            </a:endParaRPr>
          </a:p>
          <a:p>
            <a:pPr marL="1544638" indent="-571500" eaLnBrk="1" hangingPunct="1">
              <a:lnSpc>
                <a:spcPts val="3840"/>
              </a:lnSpc>
              <a:spcBef>
                <a:spcPts val="0"/>
              </a:spcBef>
              <a:spcAft>
                <a:spcPts val="1800"/>
              </a:spcAft>
              <a:buClr>
                <a:srgbClr val="0000FF"/>
              </a:buClr>
              <a:buSzPct val="65000"/>
              <a:buFont typeface="Arial"/>
              <a:buChar char="•"/>
              <a:tabLst>
                <a:tab pos="7197725" algn="l"/>
              </a:tabLst>
            </a:pPr>
            <a:r>
              <a:rPr lang="en-US" sz="3600" b="0" u="none" dirty="0" smtClean="0">
                <a:solidFill>
                  <a:schemeClr val="tx1"/>
                </a:solidFill>
                <a:latin typeface="Candara" panose="020E0502030303020204" pitchFamily="34" charset="0"/>
              </a:rPr>
              <a:t>data</a:t>
            </a:r>
            <a:r>
              <a:rPr lang="en-US" sz="3600" b="0" u="none" dirty="0">
                <a:solidFill>
                  <a:schemeClr val="tx1"/>
                </a:solidFill>
                <a:latin typeface="Candara" panose="020E0502030303020204" pitchFamily="34" charset="0"/>
              </a:rPr>
              <a:t>-based performance </a:t>
            </a:r>
            <a:r>
              <a:rPr lang="en-US" sz="3600" b="0" u="none" dirty="0" smtClean="0">
                <a:solidFill>
                  <a:schemeClr val="tx1"/>
                </a:solidFill>
                <a:latin typeface="Candara" panose="020E0502030303020204" pitchFamily="34" charset="0"/>
              </a:rPr>
              <a:t>feedback</a:t>
            </a:r>
            <a:endParaRPr lang="en-US" sz="3600" b="0" u="none" dirty="0">
              <a:solidFill>
                <a:schemeClr val="tx1"/>
              </a:solidFill>
              <a:latin typeface="Candara" panose="020E0502030303020204" pitchFamily="34" charset="0"/>
            </a:endParaRPr>
          </a:p>
          <a:p>
            <a:pPr marL="1544638" indent="-571500" eaLnBrk="1" hangingPunct="1">
              <a:lnSpc>
                <a:spcPts val="3840"/>
              </a:lnSpc>
              <a:spcBef>
                <a:spcPts val="0"/>
              </a:spcBef>
              <a:spcAft>
                <a:spcPts val="1800"/>
              </a:spcAft>
              <a:buClr>
                <a:srgbClr val="0000FF"/>
              </a:buClr>
              <a:buSzPct val="65000"/>
              <a:buFont typeface="Arial"/>
              <a:buChar char="•"/>
              <a:tabLst>
                <a:tab pos="7197725" algn="l"/>
              </a:tabLst>
            </a:pPr>
            <a:r>
              <a:rPr lang="en-US" sz="3600" b="0" u="none" dirty="0" smtClean="0">
                <a:solidFill>
                  <a:schemeClr val="tx1"/>
                </a:solidFill>
                <a:latin typeface="Candara" panose="020E0502030303020204" pitchFamily="34" charset="0"/>
              </a:rPr>
              <a:t>peer supports</a:t>
            </a:r>
            <a:endParaRPr lang="en-US" sz="3600" b="0" u="none" dirty="0">
              <a:solidFill>
                <a:schemeClr val="tx1"/>
              </a:solidFill>
              <a:latin typeface="Candara" panose="020E0502030303020204" pitchFamily="34" charset="0"/>
            </a:endParaRPr>
          </a:p>
        </p:txBody>
      </p:sp>
    </p:spTree>
    <p:extLst>
      <p:ext uri="{BB962C8B-B14F-4D97-AF65-F5344CB8AC3E}">
        <p14:creationId xmlns:p14="http://schemas.microsoft.com/office/powerpoint/2010/main" val="3461101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915400" cy="1325562"/>
          </a:xfrm>
        </p:spPr>
        <p:txBody>
          <a:bodyPr/>
          <a:lstStyle/>
          <a:p>
            <a:pPr algn="ctr"/>
            <a:r>
              <a:rPr lang="en-US" dirty="0" smtClean="0"/>
              <a:t>Activity Log for Smart Phone</a:t>
            </a:r>
            <a:r>
              <a:rPr lang="en-US" dirty="0"/>
              <a:t/>
            </a:r>
            <a:br>
              <a:rPr lang="en-US" dirty="0"/>
            </a:br>
            <a:endParaRPr lang="en-US" dirty="0"/>
          </a:p>
        </p:txBody>
      </p:sp>
      <p:pic>
        <p:nvPicPr>
          <p:cNvPr id="6" name="Content Placeholder 5" descr="What was the main purpose of  activity?" title="Picture of a smart phone data entry screen"/>
          <p:cNvPicPr>
            <a:picLocks noGrp="1"/>
          </p:cNvPicPr>
          <p:nvPr>
            <p:ph idx="1"/>
          </p:nvPr>
        </p:nvPicPr>
        <p:blipFill>
          <a:blip r:embed="rId2" cstate="print"/>
          <a:srcRect l="38629" t="20082" r="39485" b="25820"/>
          <a:stretch>
            <a:fillRect/>
          </a:stretch>
        </p:blipFill>
        <p:spPr bwMode="auto">
          <a:xfrm>
            <a:off x="381001" y="1524000"/>
            <a:ext cx="2667000" cy="4525963"/>
          </a:xfrm>
          <a:prstGeom prst="rect">
            <a:avLst/>
          </a:prstGeom>
          <a:noFill/>
          <a:ln w="9525">
            <a:noFill/>
            <a:miter lim="800000"/>
            <a:headEnd/>
            <a:tailEnd/>
          </a:ln>
        </p:spPr>
      </p:pic>
      <p:pic>
        <p:nvPicPr>
          <p:cNvPr id="7" name="Picture 6" descr="Who was your main interaction with?" title="Picture of a smart phone data entry screen"/>
          <p:cNvPicPr/>
          <p:nvPr/>
        </p:nvPicPr>
        <p:blipFill>
          <a:blip r:embed="rId3" cstate="print"/>
          <a:srcRect l="38629" t="19877" r="39485" b="25820"/>
          <a:stretch>
            <a:fillRect/>
          </a:stretch>
        </p:blipFill>
        <p:spPr bwMode="auto">
          <a:xfrm>
            <a:off x="3276600" y="1447800"/>
            <a:ext cx="2590800" cy="4572000"/>
          </a:xfrm>
          <a:prstGeom prst="rect">
            <a:avLst/>
          </a:prstGeom>
          <a:noFill/>
          <a:ln w="9525">
            <a:noFill/>
            <a:miter lim="800000"/>
            <a:headEnd/>
            <a:tailEnd/>
          </a:ln>
        </p:spPr>
      </p:pic>
      <p:pic>
        <p:nvPicPr>
          <p:cNvPr id="8" name="Picture 7" descr="Where were you?" title="Picture of a smart phone data entry screen"/>
          <p:cNvPicPr/>
          <p:nvPr/>
        </p:nvPicPr>
        <p:blipFill>
          <a:blip r:embed="rId4" cstate="print"/>
          <a:srcRect l="38450" t="20000" r="39688" b="26000"/>
          <a:stretch>
            <a:fillRect/>
          </a:stretch>
        </p:blipFill>
        <p:spPr bwMode="auto">
          <a:xfrm>
            <a:off x="6096000" y="1447800"/>
            <a:ext cx="2743200" cy="4572000"/>
          </a:xfrm>
          <a:prstGeom prst="rect">
            <a:avLst/>
          </a:prstGeom>
          <a:noFill/>
          <a:ln w="9525">
            <a:noFill/>
            <a:miter lim="800000"/>
            <a:headEnd/>
            <a:tailEnd/>
          </a:ln>
        </p:spPr>
      </p:pic>
    </p:spTree>
    <p:extLst>
      <p:ext uri="{BB962C8B-B14F-4D97-AF65-F5344CB8AC3E}">
        <p14:creationId xmlns:p14="http://schemas.microsoft.com/office/powerpoint/2010/main" val="15707531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3"/>
          <p:cNvSpPr txBox="1">
            <a:spLocks noChangeArrowheads="1"/>
          </p:cNvSpPr>
          <p:nvPr/>
        </p:nvSpPr>
        <p:spPr bwMode="auto">
          <a:xfrm>
            <a:off x="304800" y="990600"/>
            <a:ext cx="8763000" cy="6309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b="1" u="sng">
                <a:solidFill>
                  <a:schemeClr val="bg1"/>
                </a:solidFill>
                <a:latin typeface="Times" charset="0"/>
                <a:ea typeface="ＭＳ Ｐゴシック" charset="0"/>
                <a:cs typeface="ＭＳ Ｐゴシック" charset="0"/>
              </a:defRPr>
            </a:lvl1pPr>
            <a:lvl2pPr marL="742950" indent="-285750" eaLnBrk="0" hangingPunct="0">
              <a:defRPr sz="2400" b="1" u="sng">
                <a:solidFill>
                  <a:schemeClr val="bg1"/>
                </a:solidFill>
                <a:latin typeface="Times" charset="0"/>
                <a:ea typeface="ＭＳ Ｐゴシック" charset="0"/>
              </a:defRPr>
            </a:lvl2pPr>
            <a:lvl3pPr marL="1143000" indent="-228600" eaLnBrk="0" hangingPunct="0">
              <a:defRPr sz="2400" b="1" u="sng">
                <a:solidFill>
                  <a:schemeClr val="bg1"/>
                </a:solidFill>
                <a:latin typeface="Times" charset="0"/>
                <a:ea typeface="ＭＳ Ｐゴシック" charset="0"/>
              </a:defRPr>
            </a:lvl3pPr>
            <a:lvl4pPr marL="1600200" indent="-228600" eaLnBrk="0" hangingPunct="0">
              <a:defRPr sz="2400" b="1" u="sng">
                <a:solidFill>
                  <a:schemeClr val="bg1"/>
                </a:solidFill>
                <a:latin typeface="Times" charset="0"/>
                <a:ea typeface="ＭＳ Ｐゴシック" charset="0"/>
              </a:defRPr>
            </a:lvl4pPr>
            <a:lvl5pPr marL="2057400" indent="-228600" eaLnBrk="0" hangingPunct="0">
              <a:defRPr sz="2400" b="1" u="sng">
                <a:solidFill>
                  <a:schemeClr val="bg1"/>
                </a:solidFill>
                <a:latin typeface="Times" charset="0"/>
                <a:ea typeface="ＭＳ Ｐゴシック" charset="0"/>
              </a:defRPr>
            </a:lvl5pPr>
            <a:lvl6pPr marL="2514600" indent="-228600" algn="ctr" eaLnBrk="0" fontAlgn="base" hangingPunct="0">
              <a:spcBef>
                <a:spcPct val="0"/>
              </a:spcBef>
              <a:spcAft>
                <a:spcPct val="0"/>
              </a:spcAft>
              <a:defRPr sz="2400" b="1" u="sng">
                <a:solidFill>
                  <a:schemeClr val="bg1"/>
                </a:solidFill>
                <a:latin typeface="Times" charset="0"/>
                <a:ea typeface="ＭＳ Ｐゴシック" charset="0"/>
              </a:defRPr>
            </a:lvl6pPr>
            <a:lvl7pPr marL="2971800" indent="-228600" algn="ctr" eaLnBrk="0" fontAlgn="base" hangingPunct="0">
              <a:spcBef>
                <a:spcPct val="0"/>
              </a:spcBef>
              <a:spcAft>
                <a:spcPct val="0"/>
              </a:spcAft>
              <a:defRPr sz="2400" b="1" u="sng">
                <a:solidFill>
                  <a:schemeClr val="bg1"/>
                </a:solidFill>
                <a:latin typeface="Times" charset="0"/>
                <a:ea typeface="ＭＳ Ｐゴシック" charset="0"/>
              </a:defRPr>
            </a:lvl7pPr>
            <a:lvl8pPr marL="3429000" indent="-228600" algn="ctr" eaLnBrk="0" fontAlgn="base" hangingPunct="0">
              <a:spcBef>
                <a:spcPct val="0"/>
              </a:spcBef>
              <a:spcAft>
                <a:spcPct val="0"/>
              </a:spcAft>
              <a:defRPr sz="2400" b="1" u="sng">
                <a:solidFill>
                  <a:schemeClr val="bg1"/>
                </a:solidFill>
                <a:latin typeface="Times" charset="0"/>
                <a:ea typeface="ＭＳ Ｐゴシック" charset="0"/>
              </a:defRPr>
            </a:lvl8pPr>
            <a:lvl9pPr marL="3886200" indent="-228600" algn="ctr" eaLnBrk="0" fontAlgn="base" hangingPunct="0">
              <a:spcBef>
                <a:spcPct val="0"/>
              </a:spcBef>
              <a:spcAft>
                <a:spcPct val="0"/>
              </a:spcAft>
              <a:defRPr sz="2400" b="1" u="sng">
                <a:solidFill>
                  <a:schemeClr val="bg1"/>
                </a:solidFill>
                <a:latin typeface="Times" charset="0"/>
                <a:ea typeface="ＭＳ Ｐゴシック" charset="0"/>
              </a:defRPr>
            </a:lvl9pPr>
          </a:lstStyle>
          <a:p>
            <a:pPr marL="514350" indent="-514350" eaLnBrk="1" hangingPunct="1">
              <a:spcBef>
                <a:spcPts val="0"/>
              </a:spcBef>
              <a:spcAft>
                <a:spcPts val="2400"/>
              </a:spcAft>
              <a:buClr>
                <a:srgbClr val="0000FF"/>
              </a:buClr>
              <a:buSzPct val="130000"/>
              <a:buFont typeface="+mj-lt"/>
              <a:buAutoNum type="arabicPeriod"/>
            </a:pPr>
            <a:r>
              <a:rPr lang="en-US" sz="3200" b="0" u="none" dirty="0">
                <a:solidFill>
                  <a:schemeClr val="tx1"/>
                </a:solidFill>
                <a:latin typeface="Candara" panose="020E0502030303020204" pitchFamily="34" charset="0"/>
                <a:ea typeface="ヒラギノ角ゴ Pro W3" charset="0"/>
                <a:cs typeface="Candara"/>
              </a:rPr>
              <a:t>What makes an employment consultant effective for you?</a:t>
            </a:r>
          </a:p>
          <a:p>
            <a:pPr marL="514350" indent="-514350" eaLnBrk="1" hangingPunct="1">
              <a:spcBef>
                <a:spcPts val="0"/>
              </a:spcBef>
              <a:spcAft>
                <a:spcPts val="0"/>
              </a:spcAft>
              <a:buClr>
                <a:srgbClr val="0000FF"/>
              </a:buClr>
              <a:buSzPct val="130000"/>
              <a:buFont typeface="+mj-lt"/>
              <a:buAutoNum type="arabicPeriod"/>
            </a:pPr>
            <a:r>
              <a:rPr lang="en-US" sz="3200" b="0" u="none" dirty="0">
                <a:solidFill>
                  <a:schemeClr val="tx1"/>
                </a:solidFill>
                <a:latin typeface="Candara" panose="020E0502030303020204" pitchFamily="34" charset="0"/>
                <a:ea typeface="ヒラギノ角ゴ Pro W3" charset="0"/>
                <a:cs typeface="Candara"/>
              </a:rPr>
              <a:t>What key benchmarks would you watch?  </a:t>
            </a:r>
          </a:p>
          <a:p>
            <a:pPr marL="1257300" lvl="1" indent="-514350" eaLnBrk="1" hangingPunct="1">
              <a:spcBef>
                <a:spcPts val="0"/>
              </a:spcBef>
              <a:spcAft>
                <a:spcPts val="0"/>
              </a:spcAft>
              <a:buClr>
                <a:srgbClr val="0000FF"/>
              </a:buClr>
              <a:buSzPct val="130000"/>
              <a:buFont typeface="+mj-lt"/>
              <a:buAutoNum type="alphaLcPeriod"/>
            </a:pPr>
            <a:r>
              <a:rPr lang="en-US" b="0" u="none" dirty="0">
                <a:solidFill>
                  <a:schemeClr val="tx1"/>
                </a:solidFill>
                <a:latin typeface="Candara" panose="020E0502030303020204" pitchFamily="34" charset="0"/>
                <a:ea typeface="ヒラギノ角ゴ Pro W3" charset="0"/>
                <a:cs typeface="Candara"/>
              </a:rPr>
              <a:t>Time spent getting to know job seekers </a:t>
            </a:r>
          </a:p>
          <a:p>
            <a:pPr marL="1257300" lvl="1" indent="-514350" eaLnBrk="1" hangingPunct="1">
              <a:spcBef>
                <a:spcPts val="0"/>
              </a:spcBef>
              <a:spcAft>
                <a:spcPts val="0"/>
              </a:spcAft>
              <a:buClr>
                <a:srgbClr val="0000FF"/>
              </a:buClr>
              <a:buSzPct val="130000"/>
              <a:buFont typeface="+mj-lt"/>
              <a:buAutoNum type="alphaLcPeriod"/>
            </a:pPr>
            <a:r>
              <a:rPr lang="en-US" b="0" u="none" dirty="0">
                <a:solidFill>
                  <a:schemeClr val="tx1"/>
                </a:solidFill>
                <a:latin typeface="Candara" panose="020E0502030303020204" pitchFamily="34" charset="0"/>
                <a:ea typeface="ヒラギノ角ゴ Pro W3" charset="0"/>
                <a:cs typeface="Candara"/>
              </a:rPr>
              <a:t>Time spent networking</a:t>
            </a:r>
          </a:p>
          <a:p>
            <a:pPr marL="1257300" lvl="1" indent="-514350" eaLnBrk="1" hangingPunct="1">
              <a:spcBef>
                <a:spcPts val="0"/>
              </a:spcBef>
              <a:spcAft>
                <a:spcPts val="0"/>
              </a:spcAft>
              <a:buClr>
                <a:srgbClr val="0000FF"/>
              </a:buClr>
              <a:buSzPct val="130000"/>
              <a:buFont typeface="+mj-lt"/>
              <a:buAutoNum type="alphaLcPeriod"/>
            </a:pPr>
            <a:r>
              <a:rPr lang="en-US" b="0" u="none" dirty="0">
                <a:solidFill>
                  <a:schemeClr val="tx1"/>
                </a:solidFill>
                <a:latin typeface="Candara" panose="020E0502030303020204" pitchFamily="34" charset="0"/>
                <a:ea typeface="ヒラギノ角ゴ Pro W3" charset="0"/>
                <a:cs typeface="Candara"/>
              </a:rPr>
              <a:t>Time spent interacting with the business community</a:t>
            </a:r>
          </a:p>
          <a:p>
            <a:pPr marL="1257300" lvl="1" indent="-514350" eaLnBrk="1" hangingPunct="1">
              <a:spcBef>
                <a:spcPts val="0"/>
              </a:spcBef>
              <a:spcAft>
                <a:spcPts val="0"/>
              </a:spcAft>
              <a:buClr>
                <a:srgbClr val="0000FF"/>
              </a:buClr>
              <a:buSzPct val="130000"/>
              <a:buFont typeface="+mj-lt"/>
              <a:buAutoNum type="alphaLcPeriod"/>
            </a:pPr>
            <a:r>
              <a:rPr lang="en-US" b="0" u="none" dirty="0">
                <a:solidFill>
                  <a:schemeClr val="tx1"/>
                </a:solidFill>
                <a:latin typeface="Candara" panose="020E0502030303020204" pitchFamily="34" charset="0"/>
                <a:ea typeface="ヒラギノ角ゴ Pro W3" charset="0"/>
                <a:cs typeface="Candara"/>
              </a:rPr>
              <a:t>Time with family members</a:t>
            </a:r>
          </a:p>
          <a:p>
            <a:pPr marL="1257300" lvl="1" indent="-514350" eaLnBrk="1" hangingPunct="1">
              <a:spcBef>
                <a:spcPts val="0"/>
              </a:spcBef>
              <a:spcAft>
                <a:spcPts val="0"/>
              </a:spcAft>
              <a:buClr>
                <a:srgbClr val="0000FF"/>
              </a:buClr>
              <a:buSzPct val="130000"/>
              <a:buFont typeface="+mj-lt"/>
              <a:buAutoNum type="alphaLcPeriod"/>
            </a:pPr>
            <a:r>
              <a:rPr lang="en-US" b="0" u="none" dirty="0">
                <a:solidFill>
                  <a:schemeClr val="tx1"/>
                </a:solidFill>
                <a:latin typeface="Candara" panose="020E0502030303020204" pitchFamily="34" charset="0"/>
                <a:ea typeface="ヒラギノ角ゴ Pro W3" charset="0"/>
                <a:cs typeface="Candara"/>
              </a:rPr>
              <a:t>????</a:t>
            </a:r>
          </a:p>
          <a:p>
            <a:pPr marL="514350" indent="-514350" eaLnBrk="1" hangingPunct="1">
              <a:spcBef>
                <a:spcPts val="0"/>
              </a:spcBef>
              <a:spcAft>
                <a:spcPts val="2400"/>
              </a:spcAft>
              <a:buClr>
                <a:srgbClr val="0000FF"/>
              </a:buClr>
              <a:buSzPct val="130000"/>
              <a:buFont typeface="+mj-lt"/>
              <a:buAutoNum type="arabicPeriod"/>
            </a:pPr>
            <a:r>
              <a:rPr lang="en-US" sz="3200" b="0" u="none" dirty="0" smtClean="0">
                <a:solidFill>
                  <a:schemeClr val="tx1"/>
                </a:solidFill>
                <a:latin typeface="Candara" panose="020E0502030303020204" pitchFamily="34" charset="0"/>
                <a:ea typeface="ヒラギノ角ゴ Pro W3" charset="0"/>
                <a:cs typeface="Candara"/>
              </a:rPr>
              <a:t>How </a:t>
            </a:r>
            <a:r>
              <a:rPr lang="en-US" sz="3200" b="0" u="none" dirty="0">
                <a:solidFill>
                  <a:schemeClr val="tx1"/>
                </a:solidFill>
                <a:latin typeface="Candara" panose="020E0502030303020204" pitchFamily="34" charset="0"/>
                <a:ea typeface="ヒラギノ角ゴ Pro W3" charset="0"/>
                <a:cs typeface="Candara"/>
              </a:rPr>
              <a:t>would you track progress in implementing effective employment support practices? </a:t>
            </a:r>
          </a:p>
          <a:p>
            <a:pPr marL="1257300" lvl="1" indent="-514350" eaLnBrk="1" hangingPunct="1">
              <a:spcBef>
                <a:spcPts val="0"/>
              </a:spcBef>
              <a:spcAft>
                <a:spcPts val="0"/>
              </a:spcAft>
              <a:buClr>
                <a:srgbClr val="0000FF"/>
              </a:buClr>
              <a:buSzPct val="130000"/>
              <a:buFont typeface="+mj-lt"/>
              <a:buAutoNum type="alphaLcPeriod"/>
            </a:pPr>
            <a:endParaRPr lang="en-US" sz="1600" b="0" u="none" dirty="0">
              <a:solidFill>
                <a:schemeClr val="tx1"/>
              </a:solidFill>
              <a:latin typeface="Candara" panose="020E0502030303020204" pitchFamily="34" charset="0"/>
              <a:ea typeface="ヒラギノ角ゴ Pro W3" charset="0"/>
              <a:cs typeface="Candara"/>
            </a:endParaRPr>
          </a:p>
          <a:p>
            <a:pPr algn="ctr" eaLnBrk="1" hangingPunct="1">
              <a:spcBef>
                <a:spcPts val="0"/>
              </a:spcBef>
              <a:spcAft>
                <a:spcPts val="1200"/>
              </a:spcAft>
            </a:pPr>
            <a:endParaRPr lang="en-US" sz="3600" b="0" u="none" dirty="0" smtClean="0">
              <a:solidFill>
                <a:schemeClr val="tx1"/>
              </a:solidFill>
              <a:latin typeface="Candara" panose="020E0502030303020204" pitchFamily="34" charset="0"/>
            </a:endParaRPr>
          </a:p>
        </p:txBody>
      </p:sp>
      <p:sp>
        <p:nvSpPr>
          <p:cNvPr id="3" name="Title 1"/>
          <p:cNvSpPr>
            <a:spLocks noGrp="1"/>
          </p:cNvSpPr>
          <p:nvPr>
            <p:ph type="title"/>
          </p:nvPr>
        </p:nvSpPr>
        <p:spPr>
          <a:xfrm>
            <a:off x="457200" y="274638"/>
            <a:ext cx="8229600" cy="639762"/>
          </a:xfrm>
        </p:spPr>
        <p:txBody>
          <a:bodyPr/>
          <a:lstStyle/>
          <a:p>
            <a:r>
              <a:rPr lang="en-US" sz="4800" dirty="0" smtClean="0"/>
              <a:t>Community conversation</a:t>
            </a:r>
            <a:endParaRPr lang="en-US" sz="4800" dirty="0"/>
          </a:p>
        </p:txBody>
      </p:sp>
    </p:spTree>
    <p:extLst>
      <p:ext uri="{BB962C8B-B14F-4D97-AF65-F5344CB8AC3E}">
        <p14:creationId xmlns:p14="http://schemas.microsoft.com/office/powerpoint/2010/main" val="2811962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381000" y="533400"/>
            <a:ext cx="8839200" cy="361950"/>
          </a:xfrm>
        </p:spPr>
        <p:txBody>
          <a:bodyPr/>
          <a:lstStyle/>
          <a:p>
            <a:pPr algn="l" eaLnBrk="1" hangingPunct="1"/>
            <a:r>
              <a:rPr lang="en-US" b="1" dirty="0" smtClean="0"/>
              <a:t>Employment and Day Supports</a:t>
            </a:r>
            <a:br>
              <a:rPr lang="en-US" b="1" dirty="0" smtClean="0"/>
            </a:br>
            <a:r>
              <a:rPr lang="en-US" b="1" dirty="0" smtClean="0"/>
              <a:t>IDD Agencies: Nation</a:t>
            </a:r>
          </a:p>
        </p:txBody>
      </p:sp>
      <p:graphicFrame>
        <p:nvGraphicFramePr>
          <p:cNvPr id="5" name="Object 2" descr="A chart shows two trend lines of people servied in day and employment services by state intellectual and developmental disability agencies. &#10;The first line is the number served in all day services and grows from 312,000 in 1988 to 608,000 in 2013.&#10;The second line is for individuals participating in an integrated employment service. The line grows slowly from 54,000 in 1988 to 117,000 in 2001, then stays fairly stable ending at 107,000 in 2013." title="Trend of state intellectual and developmental disability agency day and employment services"/>
          <p:cNvGraphicFramePr>
            <a:graphicFrameLocks/>
          </p:cNvGraphicFramePr>
          <p:nvPr>
            <p:extLst>
              <p:ext uri="{D42A27DB-BD31-4B8C-83A1-F6EECF244321}">
                <p14:modId xmlns:p14="http://schemas.microsoft.com/office/powerpoint/2010/main" val="3423598914"/>
              </p:ext>
            </p:extLst>
          </p:nvPr>
        </p:nvGraphicFramePr>
        <p:xfrm>
          <a:off x="381000" y="1371600"/>
          <a:ext cx="8245475"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7113782" y="4784722"/>
            <a:ext cx="1218772" cy="461665"/>
          </a:xfrm>
          <a:prstGeom prst="rect">
            <a:avLst/>
          </a:prstGeom>
          <a:noFill/>
        </p:spPr>
        <p:txBody>
          <a:bodyPr wrap="square" rtlCol="0">
            <a:spAutoFit/>
          </a:bodyPr>
          <a:lstStyle/>
          <a:p>
            <a:pPr algn="ctr"/>
            <a:r>
              <a:rPr lang="en-US" sz="2400" dirty="0" smtClean="0">
                <a:latin typeface="Candara"/>
                <a:cs typeface="Candara"/>
              </a:rPr>
              <a:t>113,271</a:t>
            </a:r>
            <a:endParaRPr lang="en-US" sz="2400" dirty="0">
              <a:latin typeface="Candara"/>
              <a:cs typeface="Candara"/>
            </a:endParaRPr>
          </a:p>
        </p:txBody>
      </p:sp>
      <p:sp>
        <p:nvSpPr>
          <p:cNvPr id="6" name="TextBox 5"/>
          <p:cNvSpPr txBox="1"/>
          <p:nvPr/>
        </p:nvSpPr>
        <p:spPr>
          <a:xfrm>
            <a:off x="6998132" y="1564975"/>
            <a:ext cx="1218772" cy="461665"/>
          </a:xfrm>
          <a:prstGeom prst="rect">
            <a:avLst/>
          </a:prstGeom>
          <a:noFill/>
        </p:spPr>
        <p:txBody>
          <a:bodyPr wrap="square" rtlCol="0">
            <a:spAutoFit/>
          </a:bodyPr>
          <a:lstStyle/>
          <a:p>
            <a:pPr algn="ctr"/>
            <a:r>
              <a:rPr lang="en-US" sz="2400" dirty="0" smtClean="0">
                <a:latin typeface="Candara"/>
                <a:cs typeface="Candara"/>
              </a:rPr>
              <a:t>607,959</a:t>
            </a:r>
            <a:endParaRPr lang="en-US" sz="2400" dirty="0">
              <a:latin typeface="Candara"/>
              <a:cs typeface="Candara"/>
            </a:endParaRPr>
          </a:p>
        </p:txBody>
      </p:sp>
      <p:pic>
        <p:nvPicPr>
          <p:cNvPr id="8" name="Picture 7" descr="statedata just graphic.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6409685"/>
            <a:ext cx="609600" cy="448315"/>
          </a:xfrm>
          <a:prstGeom prst="rect">
            <a:avLst/>
          </a:prstGeom>
        </p:spPr>
      </p:pic>
      <p:sp>
        <p:nvSpPr>
          <p:cNvPr id="9" name="Rectangle 8"/>
          <p:cNvSpPr>
            <a:spLocks noChangeArrowheads="1"/>
          </p:cNvSpPr>
          <p:nvPr/>
        </p:nvSpPr>
        <p:spPr bwMode="auto">
          <a:xfrm>
            <a:off x="914400" y="6400800"/>
            <a:ext cx="5181600" cy="366767"/>
          </a:xfrm>
          <a:prstGeom prst="rect">
            <a:avLst/>
          </a:prstGeom>
          <a:noFill/>
          <a:ln w="12700">
            <a:noFill/>
            <a:miter lim="800000"/>
            <a:headEnd/>
            <a:tailEnd/>
          </a:ln>
        </p:spPr>
        <p:txBody>
          <a:bodyPr wrap="square" lIns="90487" tIns="44450" rIns="90487" bIns="44450">
            <a:prstTxWarp prst="textNoShape">
              <a:avLst/>
            </a:prstTxWarp>
            <a:spAutoFit/>
          </a:bodyPr>
          <a:lstStyle/>
          <a:p>
            <a:pPr>
              <a:spcBef>
                <a:spcPct val="50000"/>
              </a:spcBef>
            </a:pPr>
            <a:r>
              <a:rPr lang="en-US" sz="1800" b="0" dirty="0" smtClean="0">
                <a:solidFill>
                  <a:srgbClr val="000000"/>
                </a:solidFill>
                <a:latin typeface="Candara"/>
                <a:ea typeface="ヒラギノ角ゴ Pro W3" charset="0"/>
                <a:cs typeface="Candara"/>
              </a:rPr>
              <a:t>Source: ICI National </a:t>
            </a:r>
            <a:r>
              <a:rPr lang="en-US" sz="1800" b="0" dirty="0">
                <a:solidFill>
                  <a:srgbClr val="000000"/>
                </a:solidFill>
                <a:latin typeface="Candara"/>
                <a:ea typeface="ヒラギノ角ゴ Pro W3" charset="0"/>
                <a:cs typeface="Candara"/>
              </a:rPr>
              <a:t>Survey of State </a:t>
            </a:r>
            <a:r>
              <a:rPr lang="en-US" sz="1800" b="0" dirty="0" smtClean="0">
                <a:solidFill>
                  <a:srgbClr val="000000"/>
                </a:solidFill>
                <a:latin typeface="Candara"/>
                <a:ea typeface="ヒラギノ角ゴ Pro W3" charset="0"/>
                <a:cs typeface="Candara"/>
              </a:rPr>
              <a:t>IDD Agencies</a:t>
            </a:r>
            <a:endParaRPr lang="en-US" sz="1800" b="0" dirty="0">
              <a:solidFill>
                <a:srgbClr val="000000"/>
              </a:solidFill>
              <a:latin typeface="Candara"/>
              <a:ea typeface="ヒラギノ角ゴ Pro W3" charset="0"/>
              <a:cs typeface="Candara"/>
            </a:endParaRPr>
          </a:p>
        </p:txBody>
      </p:sp>
    </p:spTree>
    <p:extLst>
      <p:ext uri="{BB962C8B-B14F-4D97-AF65-F5344CB8AC3E}">
        <p14:creationId xmlns:p14="http://schemas.microsoft.com/office/powerpoint/2010/main" val="4145354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rawing of a light bulb with the word &quot;idea&quot; in the center. This is used to identify the big ideas that drive the project" title="Lightbulb"/>
          <p:cNvPicPr>
            <a:picLocks noChangeAspect="1"/>
          </p:cNvPicPr>
          <p:nvPr/>
        </p:nvPicPr>
        <p:blipFill>
          <a:blip r:embed="rId2"/>
          <a:stretch>
            <a:fillRect/>
          </a:stretch>
        </p:blipFill>
        <p:spPr>
          <a:xfrm>
            <a:off x="0" y="0"/>
            <a:ext cx="1945105" cy="2860449"/>
          </a:xfrm>
          <a:prstGeom prst="rect">
            <a:avLst/>
          </a:prstGeom>
        </p:spPr>
      </p:pic>
      <p:sp>
        <p:nvSpPr>
          <p:cNvPr id="45057" name="Title 1"/>
          <p:cNvSpPr>
            <a:spLocks noGrp="1"/>
          </p:cNvSpPr>
          <p:nvPr>
            <p:ph type="title"/>
          </p:nvPr>
        </p:nvSpPr>
        <p:spPr>
          <a:xfrm>
            <a:off x="1905000" y="274638"/>
            <a:ext cx="6781800" cy="1143000"/>
          </a:xfrm>
        </p:spPr>
        <p:txBody>
          <a:bodyPr/>
          <a:lstStyle/>
          <a:p>
            <a:pPr eaLnBrk="1" hangingPunct="1"/>
            <a:r>
              <a:rPr dirty="0">
                <a:latin typeface="Candara" charset="0"/>
              </a:rPr>
              <a:t>Strand </a:t>
            </a:r>
            <a:r>
              <a:rPr dirty="0" smtClean="0">
                <a:latin typeface="Candara" charset="0"/>
              </a:rPr>
              <a:t>3</a:t>
            </a:r>
            <a:r>
              <a:rPr lang="en-US" dirty="0">
                <a:latin typeface="Candara" charset="0"/>
              </a:rPr>
              <a:t> </a:t>
            </a:r>
            <a:r>
              <a:rPr lang="en-US" dirty="0" smtClean="0">
                <a:latin typeface="Candara" charset="0"/>
              </a:rPr>
              <a:t>• </a:t>
            </a:r>
            <a:r>
              <a:rPr dirty="0" smtClean="0">
                <a:latin typeface="Candara" charset="0"/>
              </a:rPr>
              <a:t>Community </a:t>
            </a:r>
            <a:r>
              <a:rPr dirty="0">
                <a:latin typeface="Candara" charset="0"/>
              </a:rPr>
              <a:t>Rehabilitation Providers</a:t>
            </a:r>
          </a:p>
        </p:txBody>
      </p:sp>
      <p:sp>
        <p:nvSpPr>
          <p:cNvPr id="45058" name="Content Placeholder 2"/>
          <p:cNvSpPr>
            <a:spLocks noGrp="1"/>
          </p:cNvSpPr>
          <p:nvPr>
            <p:ph idx="1"/>
          </p:nvPr>
        </p:nvSpPr>
        <p:spPr>
          <a:xfrm>
            <a:off x="1905000" y="1600200"/>
            <a:ext cx="7010400" cy="4525963"/>
          </a:xfrm>
        </p:spPr>
        <p:txBody>
          <a:bodyPr/>
          <a:lstStyle/>
          <a:p>
            <a:pPr marL="57150" lvl="1" indent="0" eaLnBrk="1" hangingPunct="1">
              <a:buClrTx/>
              <a:buSzPct val="65000"/>
              <a:buNone/>
            </a:pPr>
            <a:r>
              <a:rPr lang="en-US" sz="3600" dirty="0" smtClean="0">
                <a:latin typeface="Candara" charset="0"/>
              </a:rPr>
              <a:t>To </a:t>
            </a:r>
            <a:r>
              <a:rPr lang="en-US" sz="3600" dirty="0">
                <a:latin typeface="Candara" charset="0"/>
              </a:rPr>
              <a:t>understand CRP characteristics that promote transformation </a:t>
            </a:r>
          </a:p>
          <a:p>
            <a:pPr marL="57150" lvl="1" indent="0" eaLnBrk="1" hangingPunct="1">
              <a:buClrTx/>
              <a:buSzPct val="65000"/>
              <a:buNone/>
            </a:pPr>
            <a:r>
              <a:rPr lang="en-US" sz="3600" dirty="0">
                <a:latin typeface="Candara" charset="0"/>
              </a:rPr>
              <a:t>Provide </a:t>
            </a:r>
            <a:r>
              <a:rPr lang="en-US" sz="3600" dirty="0" smtClean="0">
                <a:latin typeface="Candara" charset="0"/>
              </a:rPr>
              <a:t>tools </a:t>
            </a:r>
            <a:r>
              <a:rPr lang="en-US" sz="3600" dirty="0">
                <a:latin typeface="Candara" charset="0"/>
              </a:rPr>
              <a:t>to CRPs to enable change </a:t>
            </a:r>
            <a:endParaRPr lang="en-US" sz="3600" dirty="0" smtClean="0">
              <a:latin typeface="Candara" charset="0"/>
            </a:endParaRPr>
          </a:p>
          <a:p>
            <a:pPr marL="57150" lvl="1" indent="0" eaLnBrk="1" hangingPunct="1">
              <a:buClrTx/>
              <a:buSzPct val="65000"/>
              <a:buNone/>
            </a:pPr>
            <a:r>
              <a:rPr lang="en-US" sz="3600" dirty="0"/>
              <a:t>Model for supporting organizational restructuring in an efficient/scalable way</a:t>
            </a:r>
            <a:r>
              <a:rPr lang="en-US" sz="3600" dirty="0" smtClean="0">
                <a:effectLst/>
              </a:rPr>
              <a:t> </a:t>
            </a:r>
            <a:endParaRPr lang="en-US" sz="3600" dirty="0">
              <a:latin typeface="Candara" charset="0"/>
            </a:endParaRP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1143000"/>
          </a:xfrm>
        </p:spPr>
        <p:txBody>
          <a:bodyPr/>
          <a:lstStyle/>
          <a:p>
            <a:r>
              <a:rPr lang="en-US" dirty="0">
                <a:latin typeface="Candara" panose="020E0502030303020204" pitchFamily="34" charset="0"/>
              </a:rPr>
              <a:t>Strand 4: </a:t>
            </a:r>
            <a:r>
              <a:rPr lang="en-US" dirty="0"/>
              <a:t>Aligning policy and practice at the state level across agencies</a:t>
            </a:r>
            <a:endParaRPr lang="en-US" dirty="0">
              <a:latin typeface="Candara" panose="020E0502030303020204" pitchFamily="34" charset="0"/>
            </a:endParaRPr>
          </a:p>
        </p:txBody>
      </p:sp>
      <p:sp>
        <p:nvSpPr>
          <p:cNvPr id="3" name="Content Placeholder 2"/>
          <p:cNvSpPr>
            <a:spLocks noGrp="1"/>
          </p:cNvSpPr>
          <p:nvPr>
            <p:ph idx="1"/>
          </p:nvPr>
        </p:nvSpPr>
        <p:spPr/>
        <p:txBody>
          <a:bodyPr/>
          <a:lstStyle/>
          <a:p>
            <a:pPr lvl="0"/>
            <a:r>
              <a:rPr lang="en-US" dirty="0" smtClean="0"/>
              <a:t>National policy</a:t>
            </a:r>
          </a:p>
          <a:p>
            <a:pPr lvl="1"/>
            <a:r>
              <a:rPr lang="en-US" dirty="0" smtClean="0"/>
              <a:t> WIOA, CMS guidance, DOJ/Olmstead</a:t>
            </a:r>
          </a:p>
          <a:p>
            <a:pPr lvl="0"/>
            <a:r>
              <a:rPr lang="en-US" dirty="0" smtClean="0"/>
              <a:t>Growth of Employment First initiatives</a:t>
            </a:r>
          </a:p>
          <a:p>
            <a:pPr marL="0" lvl="0" indent="0">
              <a:buNone/>
            </a:pPr>
            <a:r>
              <a:rPr lang="en-US" dirty="0" smtClean="0"/>
              <a:t>BUT </a:t>
            </a:r>
          </a:p>
          <a:p>
            <a:pPr lvl="0"/>
            <a:r>
              <a:rPr lang="en-US" dirty="0" smtClean="0"/>
              <a:t>Inconsistent and competing priorities</a:t>
            </a:r>
            <a:endParaRPr lang="en-US" dirty="0"/>
          </a:p>
          <a:p>
            <a:pPr lvl="0"/>
            <a:r>
              <a:rPr lang="en-US" dirty="0"/>
              <a:t>I</a:t>
            </a:r>
            <a:r>
              <a:rPr lang="en-US" dirty="0" smtClean="0"/>
              <a:t>ntegration across systems</a:t>
            </a:r>
          </a:p>
        </p:txBody>
      </p:sp>
    </p:spTree>
    <p:extLst>
      <p:ext uri="{BB962C8B-B14F-4D97-AF65-F5344CB8AC3E}">
        <p14:creationId xmlns:p14="http://schemas.microsoft.com/office/powerpoint/2010/main" val="358476394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know</a:t>
            </a:r>
            <a:endParaRPr lang="en-US" dirty="0"/>
          </a:p>
        </p:txBody>
      </p:sp>
      <p:sp>
        <p:nvSpPr>
          <p:cNvPr id="3" name="Content Placeholder 2"/>
          <p:cNvSpPr>
            <a:spLocks noGrp="1"/>
          </p:cNvSpPr>
          <p:nvPr>
            <p:ph idx="1"/>
          </p:nvPr>
        </p:nvSpPr>
        <p:spPr>
          <a:xfrm>
            <a:off x="457200" y="1219200"/>
            <a:ext cx="8229600" cy="4525963"/>
          </a:xfrm>
        </p:spPr>
        <p:txBody>
          <a:bodyPr/>
          <a:lstStyle/>
          <a:p>
            <a:r>
              <a:rPr lang="en-US" dirty="0" smtClean="0"/>
              <a:t>Systems coordination matters</a:t>
            </a:r>
            <a:endParaRPr lang="en-US" dirty="0"/>
          </a:p>
          <a:p>
            <a:pPr lvl="1"/>
            <a:r>
              <a:rPr lang="en-US" dirty="0" smtClean="0"/>
              <a:t>Vocational Rehabilitation</a:t>
            </a:r>
            <a:r>
              <a:rPr lang="en-US" dirty="0"/>
              <a:t>, </a:t>
            </a:r>
            <a:endParaRPr lang="en-US" dirty="0" smtClean="0"/>
          </a:p>
          <a:p>
            <a:pPr lvl="1"/>
            <a:r>
              <a:rPr lang="en-US" dirty="0" smtClean="0"/>
              <a:t>Intellectual </a:t>
            </a:r>
            <a:r>
              <a:rPr lang="en-US" dirty="0"/>
              <a:t>and Developmental </a:t>
            </a:r>
            <a:r>
              <a:rPr lang="en-US" dirty="0" smtClean="0"/>
              <a:t>Disability</a:t>
            </a:r>
          </a:p>
          <a:p>
            <a:pPr lvl="1"/>
            <a:r>
              <a:rPr lang="en-US" dirty="0" smtClean="0"/>
              <a:t>Education</a:t>
            </a:r>
            <a:endParaRPr lang="en-US" dirty="0"/>
          </a:p>
          <a:p>
            <a:r>
              <a:rPr lang="en-US" dirty="0" smtClean="0"/>
              <a:t>Expansion of Employment </a:t>
            </a:r>
            <a:r>
              <a:rPr lang="en-US" dirty="0"/>
              <a:t>First </a:t>
            </a:r>
            <a:r>
              <a:rPr lang="en-US" dirty="0" smtClean="0"/>
              <a:t>policies</a:t>
            </a:r>
          </a:p>
          <a:p>
            <a:pPr lvl="1"/>
            <a:r>
              <a:rPr lang="en-US" dirty="0" smtClean="0"/>
              <a:t>44 states with initiatives</a:t>
            </a:r>
          </a:p>
          <a:p>
            <a:pPr lvl="1"/>
            <a:r>
              <a:rPr lang="en-US" dirty="0" smtClean="0"/>
              <a:t>32 states with policy or directive</a:t>
            </a:r>
            <a:endParaRPr lang="en-US" dirty="0"/>
          </a:p>
          <a:p>
            <a:endParaRPr lang="en-US" dirty="0" smtClean="0"/>
          </a:p>
          <a:p>
            <a:endParaRPr lang="en-US" dirty="0"/>
          </a:p>
        </p:txBody>
      </p:sp>
    </p:spTree>
    <p:extLst>
      <p:ext uri="{BB962C8B-B14F-4D97-AF65-F5344CB8AC3E}">
        <p14:creationId xmlns:p14="http://schemas.microsoft.com/office/powerpoint/2010/main" val="2233923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a:t>
            </a:r>
            <a:r>
              <a:rPr lang="en-US" dirty="0" smtClean="0"/>
              <a:t>know</a:t>
            </a:r>
            <a:endParaRPr lang="en-US" dirty="0"/>
          </a:p>
        </p:txBody>
      </p:sp>
      <p:sp>
        <p:nvSpPr>
          <p:cNvPr id="3" name="Content Placeholder 2"/>
          <p:cNvSpPr>
            <a:spLocks noGrp="1"/>
          </p:cNvSpPr>
          <p:nvPr>
            <p:ph idx="1"/>
          </p:nvPr>
        </p:nvSpPr>
        <p:spPr/>
        <p:txBody>
          <a:bodyPr/>
          <a:lstStyle/>
          <a:p>
            <a:r>
              <a:rPr lang="en-US" dirty="0"/>
              <a:t>Policy </a:t>
            </a:r>
            <a:r>
              <a:rPr lang="en-US" dirty="0" smtClean="0"/>
              <a:t>change does </a:t>
            </a:r>
            <a:r>
              <a:rPr lang="en-US" dirty="0"/>
              <a:t>not guarantee more </a:t>
            </a:r>
            <a:r>
              <a:rPr lang="en-US" dirty="0" smtClean="0"/>
              <a:t>will </a:t>
            </a:r>
            <a:r>
              <a:rPr lang="en-US" dirty="0"/>
              <a:t>be employed</a:t>
            </a:r>
          </a:p>
          <a:p>
            <a:r>
              <a:rPr lang="en-US" dirty="0"/>
              <a:t>For change to be </a:t>
            </a:r>
            <a:r>
              <a:rPr lang="en-US" dirty="0" smtClean="0"/>
              <a:t>sustainable…</a:t>
            </a:r>
          </a:p>
          <a:p>
            <a:pPr lvl="1"/>
            <a:r>
              <a:rPr lang="en-US" dirty="0" smtClean="0"/>
              <a:t>it </a:t>
            </a:r>
            <a:r>
              <a:rPr lang="en-US" dirty="0"/>
              <a:t>must be occur with a comprehensive </a:t>
            </a:r>
            <a:r>
              <a:rPr lang="en-US" dirty="0" smtClean="0"/>
              <a:t>approach, and </a:t>
            </a:r>
          </a:p>
          <a:p>
            <a:pPr lvl="1"/>
            <a:r>
              <a:rPr lang="en-US" dirty="0" smtClean="0"/>
              <a:t>we know many of the elements that must be included</a:t>
            </a:r>
            <a:endParaRPr lang="en-US" dirty="0"/>
          </a:p>
        </p:txBody>
      </p:sp>
    </p:spTree>
    <p:extLst>
      <p:ext uri="{BB962C8B-B14F-4D97-AF65-F5344CB8AC3E}">
        <p14:creationId xmlns:p14="http://schemas.microsoft.com/office/powerpoint/2010/main" val="129829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A graphic shws the key elements that research suggests states need to address to have strong employment outcomes:&#10;Catalysts include Leadership and values&#10;Strategy elements include policy and goals, financing, training and technical assistance, service innovation, and outcome data&#10;Across the bottom interagency collaboration is highlighted&#10;source:&#10;Hall, A. C., Butterworth, J., Winsor, J., Gilmore, D. S., &amp; Metzel, D. (2007). Pushing the employment agenda: Case study research of high performing states in integrated employment. Intellectual and Developmental Disabilities, 45(3), 182-198. &#10;" title="High Performing States Framework"/>
          <p:cNvPicPr>
            <a:picLocks noChangeAspect="1"/>
          </p:cNvPicPr>
          <p:nvPr/>
        </p:nvPicPr>
        <p:blipFill>
          <a:blip r:embed="rId3">
            <a:extLst>
              <a:ext uri="{28A0092B-C50C-407E-A947-70E740481C1C}">
                <a14:useLocalDpi xmlns:a14="http://schemas.microsoft.com/office/drawing/2010/main" val="0"/>
              </a:ext>
            </a:extLst>
          </a:blip>
          <a:srcRect l="1558" t="1891" r="1372" b="2879"/>
          <a:stretch>
            <a:fillRect/>
          </a:stretch>
        </p:blipFill>
        <p:spPr bwMode="auto">
          <a:xfrm>
            <a:off x="-180975" y="1231900"/>
            <a:ext cx="9324975" cy="533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Title 2"/>
          <p:cNvSpPr>
            <a:spLocks noGrp="1"/>
          </p:cNvSpPr>
          <p:nvPr>
            <p:ph type="title" idx="4294967295"/>
          </p:nvPr>
        </p:nvSpPr>
        <p:spPr>
          <a:xfrm>
            <a:off x="457200" y="228600"/>
            <a:ext cx="8229600" cy="792163"/>
          </a:xfrm>
        </p:spPr>
        <p:txBody>
          <a:bodyPr/>
          <a:lstStyle/>
          <a:p>
            <a:pPr eaLnBrk="1" hangingPunct="1"/>
            <a:r>
              <a:rPr>
                <a:latin typeface="Candara" charset="0"/>
              </a:rPr>
              <a:t>High-Performing Framework</a:t>
            </a:r>
          </a:p>
        </p:txBody>
      </p:sp>
    </p:spTree>
    <p:extLst>
      <p:ext uri="{BB962C8B-B14F-4D97-AF65-F5344CB8AC3E}">
        <p14:creationId xmlns:p14="http://schemas.microsoft.com/office/powerpoint/2010/main" val="418432854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rawing of a light bulb with the word &quot;idea&quot; in the center. This is used to identify the big ideas that drive the project" title="Lightbulb"/>
          <p:cNvPicPr>
            <a:picLocks noChangeAspect="1"/>
          </p:cNvPicPr>
          <p:nvPr/>
        </p:nvPicPr>
        <p:blipFill>
          <a:blip r:embed="rId2"/>
          <a:stretch>
            <a:fillRect/>
          </a:stretch>
        </p:blipFill>
        <p:spPr>
          <a:xfrm>
            <a:off x="0" y="0"/>
            <a:ext cx="1945105" cy="2860449"/>
          </a:xfrm>
          <a:prstGeom prst="rect">
            <a:avLst/>
          </a:prstGeom>
        </p:spPr>
      </p:pic>
      <p:sp>
        <p:nvSpPr>
          <p:cNvPr id="3" name="Content Placeholder 2"/>
          <p:cNvSpPr>
            <a:spLocks noGrp="1"/>
          </p:cNvSpPr>
          <p:nvPr>
            <p:ph idx="1"/>
          </p:nvPr>
        </p:nvSpPr>
        <p:spPr>
          <a:xfrm>
            <a:off x="1676400" y="1600200"/>
            <a:ext cx="7239000" cy="4525963"/>
          </a:xfrm>
        </p:spPr>
        <p:txBody>
          <a:bodyPr/>
          <a:lstStyle/>
          <a:p>
            <a:pPr marL="0" indent="0">
              <a:spcBef>
                <a:spcPts val="2064"/>
              </a:spcBef>
              <a:buClrTx/>
              <a:buNone/>
            </a:pPr>
            <a:r>
              <a:rPr lang="en-US" dirty="0" smtClean="0"/>
              <a:t>Understand the essential components of high performing cross-agency employment service systems</a:t>
            </a:r>
          </a:p>
          <a:p>
            <a:pPr marL="0" indent="0">
              <a:spcBef>
                <a:spcPts val="2064"/>
              </a:spcBef>
              <a:buClrTx/>
              <a:buNone/>
            </a:pPr>
            <a:r>
              <a:rPr lang="en-US" dirty="0" smtClean="0"/>
              <a:t>Systems intentionally align practices with a priority for employment</a:t>
            </a:r>
            <a:r>
              <a:rPr lang="en-US" dirty="0" smtClean="0">
                <a:effectLst/>
              </a:rPr>
              <a:t> and bring components to scale</a:t>
            </a:r>
            <a:endParaRPr lang="en-US" dirty="0">
              <a:latin typeface="Candara" panose="020E0502030303020204" pitchFamily="34" charset="0"/>
            </a:endParaRPr>
          </a:p>
        </p:txBody>
      </p:sp>
      <p:sp>
        <p:nvSpPr>
          <p:cNvPr id="5" name="Title 4"/>
          <p:cNvSpPr>
            <a:spLocks noGrp="1"/>
          </p:cNvSpPr>
          <p:nvPr>
            <p:ph type="title"/>
          </p:nvPr>
        </p:nvSpPr>
        <p:spPr>
          <a:xfrm>
            <a:off x="1905000" y="274638"/>
            <a:ext cx="6781800" cy="1143000"/>
          </a:xfrm>
        </p:spPr>
        <p:txBody>
          <a:bodyPr/>
          <a:lstStyle/>
          <a:p>
            <a:r>
              <a:rPr lang="en-US" dirty="0" smtClean="0"/>
              <a:t>Strand 4 • State Policy and Practice</a:t>
            </a:r>
            <a:endParaRPr lang="en-US" dirty="0"/>
          </a:p>
        </p:txBody>
      </p:sp>
    </p:spTree>
    <p:extLst>
      <p:ext uri="{BB962C8B-B14F-4D97-AF65-F5344CB8AC3E}">
        <p14:creationId xmlns:p14="http://schemas.microsoft.com/office/powerpoint/2010/main" val="1308235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smtClean="0"/>
              <a:t>Secondary data analyses</a:t>
            </a:r>
          </a:p>
          <a:p>
            <a:pPr marL="0" indent="0">
              <a:buNone/>
            </a:pPr>
            <a:endParaRPr lang="en-US" dirty="0" smtClean="0"/>
          </a:p>
          <a:p>
            <a:r>
              <a:rPr lang="en-US" dirty="0" smtClean="0"/>
              <a:t>Case studies</a:t>
            </a:r>
          </a:p>
          <a:p>
            <a:pPr marL="0" indent="0">
              <a:buNone/>
            </a:pPr>
            <a:r>
              <a:rPr lang="en-US" dirty="0" smtClean="0"/>
              <a:t> </a:t>
            </a:r>
          </a:p>
          <a:p>
            <a:r>
              <a:rPr lang="en-US" dirty="0" smtClean="0"/>
              <a:t>Policy analyses </a:t>
            </a:r>
            <a:endParaRPr lang="en-US" dirty="0"/>
          </a:p>
        </p:txBody>
      </p:sp>
    </p:spTree>
    <p:extLst>
      <p:ext uri="{BB962C8B-B14F-4D97-AF65-F5344CB8AC3E}">
        <p14:creationId xmlns:p14="http://schemas.microsoft.com/office/powerpoint/2010/main" val="3507457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Strand: Systems outcomes and characteristics</a:t>
            </a:r>
            <a:endParaRPr lang="en-US" dirty="0"/>
          </a:p>
        </p:txBody>
      </p:sp>
      <p:sp>
        <p:nvSpPr>
          <p:cNvPr id="3" name="Content Placeholder 2"/>
          <p:cNvSpPr>
            <a:spLocks noGrp="1"/>
          </p:cNvSpPr>
          <p:nvPr>
            <p:ph idx="1"/>
          </p:nvPr>
        </p:nvSpPr>
        <p:spPr/>
        <p:txBody>
          <a:bodyPr/>
          <a:lstStyle/>
          <a:p>
            <a:pPr marL="0" indent="0">
              <a:buNone/>
            </a:pPr>
            <a:r>
              <a:rPr lang="en-US" b="1" dirty="0" smtClean="0"/>
              <a:t>Employment system scales</a:t>
            </a:r>
            <a:endParaRPr lang="en-US" b="1" dirty="0"/>
          </a:p>
          <a:p>
            <a:pPr lvl="1">
              <a:buClrTx/>
              <a:buFont typeface="Arial" panose="020B0604020202020204" pitchFamily="34" charset="0"/>
              <a:buChar char="•"/>
            </a:pPr>
            <a:r>
              <a:rPr lang="en-US" dirty="0" smtClean="0"/>
              <a:t>IDD</a:t>
            </a:r>
            <a:r>
              <a:rPr lang="en-US" dirty="0"/>
              <a:t>, VR, and K-</a:t>
            </a:r>
            <a:r>
              <a:rPr lang="en-US" dirty="0" smtClean="0"/>
              <a:t>12 data</a:t>
            </a:r>
            <a:endParaRPr lang="en-US" dirty="0"/>
          </a:p>
          <a:p>
            <a:pPr marL="0" indent="0">
              <a:buNone/>
            </a:pPr>
            <a:endParaRPr lang="en-US" sz="1800" dirty="0" smtClean="0"/>
          </a:p>
          <a:p>
            <a:pPr marL="0" indent="0">
              <a:buNone/>
            </a:pPr>
            <a:r>
              <a:rPr lang="en-US" dirty="0" smtClean="0"/>
              <a:t>Research Questions</a:t>
            </a:r>
          </a:p>
          <a:p>
            <a:pPr lvl="1">
              <a:buClrTx/>
              <a:buFont typeface="Arial" panose="020B0604020202020204" pitchFamily="34" charset="0"/>
              <a:buChar char="•"/>
            </a:pPr>
            <a:r>
              <a:rPr lang="en-US" dirty="0" smtClean="0"/>
              <a:t>What is the relationship between state employment system characteristics and employment outcomes ?</a:t>
            </a:r>
          </a:p>
          <a:p>
            <a:pPr lvl="1">
              <a:buClrTx/>
              <a:buFont typeface="Arial" panose="020B0604020202020204" pitchFamily="34" charset="0"/>
              <a:buChar char="•"/>
            </a:pPr>
            <a:r>
              <a:rPr lang="en-US" dirty="0" smtClean="0"/>
              <a:t>How do specific Employment First efforts intersect?</a:t>
            </a:r>
          </a:p>
          <a:p>
            <a:pPr lvl="1">
              <a:buClrTx/>
              <a:buFont typeface="Arial" panose="020B0604020202020204" pitchFamily="34" charset="0"/>
              <a:buChar char="•"/>
            </a:pPr>
            <a:endParaRPr lang="en-US" dirty="0" smtClean="0"/>
          </a:p>
          <a:p>
            <a:pPr lvl="2">
              <a:buFont typeface="Arial" panose="020B0604020202020204" pitchFamily="34" charset="0"/>
              <a:buChar char="•"/>
            </a:pPr>
            <a:endParaRPr lang="en-US" dirty="0"/>
          </a:p>
        </p:txBody>
      </p:sp>
    </p:spTree>
    <p:extLst>
      <p:ext uri="{BB962C8B-B14F-4D97-AF65-F5344CB8AC3E}">
        <p14:creationId xmlns:p14="http://schemas.microsoft.com/office/powerpoint/2010/main" val="2470950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Policy Strand: Secondary Analysis</a:t>
            </a:r>
          </a:p>
        </p:txBody>
      </p:sp>
      <p:sp>
        <p:nvSpPr>
          <p:cNvPr id="3" name="Content Placeholder 2"/>
          <p:cNvSpPr>
            <a:spLocks noGrp="1"/>
          </p:cNvSpPr>
          <p:nvPr>
            <p:ph idx="1"/>
          </p:nvPr>
        </p:nvSpPr>
        <p:spPr>
          <a:xfrm>
            <a:off x="218872" y="990600"/>
            <a:ext cx="8925128" cy="4525963"/>
          </a:xfrm>
        </p:spPr>
        <p:txBody>
          <a:bodyPr/>
          <a:lstStyle/>
          <a:p>
            <a:pPr marL="0" indent="0">
              <a:buNone/>
            </a:pPr>
            <a:r>
              <a:rPr lang="en-US" b="1" dirty="0" smtClean="0"/>
              <a:t>National Core Indicators</a:t>
            </a:r>
          </a:p>
          <a:p>
            <a:pPr lvl="1">
              <a:buClrTx/>
              <a:buFont typeface="Arial" panose="020B0604020202020204" pitchFamily="34" charset="0"/>
              <a:buChar char="•"/>
            </a:pPr>
            <a:r>
              <a:rPr lang="en-US" dirty="0" smtClean="0"/>
              <a:t>13,000 people with IDD</a:t>
            </a:r>
          </a:p>
          <a:p>
            <a:pPr lvl="1">
              <a:buClrTx/>
              <a:buFont typeface="Arial" panose="020B0604020202020204" pitchFamily="34" charset="0"/>
              <a:buChar char="•"/>
            </a:pPr>
            <a:r>
              <a:rPr lang="en-US" dirty="0" smtClean="0"/>
              <a:t>36 states</a:t>
            </a:r>
          </a:p>
          <a:p>
            <a:pPr marL="0" indent="0">
              <a:buNone/>
            </a:pPr>
            <a:endParaRPr lang="en-US" sz="1200" dirty="0"/>
          </a:p>
          <a:p>
            <a:pPr marL="0" indent="0">
              <a:buNone/>
            </a:pPr>
            <a:r>
              <a:rPr lang="en-US" dirty="0" smtClean="0"/>
              <a:t>Research Questions</a:t>
            </a:r>
          </a:p>
          <a:p>
            <a:pPr lvl="1">
              <a:buClrTx/>
              <a:buFont typeface="Arial" panose="020B0604020202020204" pitchFamily="34" charset="0"/>
              <a:buChar char="•"/>
            </a:pPr>
            <a:r>
              <a:rPr lang="en-US" dirty="0" smtClean="0"/>
              <a:t>Relationship between individual characteristics and employment outcomes?</a:t>
            </a:r>
          </a:p>
          <a:p>
            <a:pPr lvl="1">
              <a:buClrTx/>
              <a:buFont typeface="Arial" panose="020B0604020202020204" pitchFamily="34" charset="0"/>
              <a:buChar char="•"/>
            </a:pPr>
            <a:r>
              <a:rPr lang="en-US" dirty="0" smtClean="0"/>
              <a:t>Effects of setting on inclusion, choices, relationships, etc.?</a:t>
            </a:r>
          </a:p>
          <a:p>
            <a:pPr lvl="1">
              <a:buClrTx/>
              <a:buFont typeface="Arial" panose="020B0604020202020204" pitchFamily="34" charset="0"/>
              <a:buChar char="•"/>
            </a:pPr>
            <a:r>
              <a:rPr lang="en-US" dirty="0" smtClean="0"/>
              <a:t>How do specific policies relate to outcomes?</a:t>
            </a:r>
            <a:endParaRPr lang="en-US" dirty="0"/>
          </a:p>
        </p:txBody>
      </p:sp>
      <p:pic>
        <p:nvPicPr>
          <p:cNvPr id="4" name="Picture 3" descr="NCI 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1295400"/>
            <a:ext cx="1399032" cy="1295400"/>
          </a:xfrm>
          <a:prstGeom prst="rect">
            <a:avLst/>
          </a:prstGeom>
        </p:spPr>
      </p:pic>
    </p:spTree>
    <p:extLst>
      <p:ext uri="{BB962C8B-B14F-4D97-AF65-F5344CB8AC3E}">
        <p14:creationId xmlns:p14="http://schemas.microsoft.com/office/powerpoint/2010/main" val="2197144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Strand: Policy analyses </a:t>
            </a:r>
            <a:endParaRPr lang="en-US" dirty="0"/>
          </a:p>
        </p:txBody>
      </p:sp>
      <p:sp>
        <p:nvSpPr>
          <p:cNvPr id="3" name="Content Placeholder 2"/>
          <p:cNvSpPr>
            <a:spLocks noGrp="1"/>
          </p:cNvSpPr>
          <p:nvPr>
            <p:ph idx="1"/>
          </p:nvPr>
        </p:nvSpPr>
        <p:spPr/>
        <p:txBody>
          <a:bodyPr/>
          <a:lstStyle/>
          <a:p>
            <a:r>
              <a:rPr lang="en-US" dirty="0" smtClean="0"/>
              <a:t>5 priority areas – what are the biggest issues facing state IDD administrators?</a:t>
            </a:r>
          </a:p>
          <a:p>
            <a:pPr lvl="1"/>
            <a:r>
              <a:rPr lang="en-US" dirty="0" smtClean="0"/>
              <a:t>E.g. case management guidelines, CMS expectations re: community settings </a:t>
            </a:r>
          </a:p>
          <a:p>
            <a:r>
              <a:rPr lang="en-US" dirty="0"/>
              <a:t>C</a:t>
            </a:r>
            <a:r>
              <a:rPr lang="en-US" dirty="0" smtClean="0"/>
              <a:t>ase </a:t>
            </a:r>
            <a:r>
              <a:rPr lang="en-US" dirty="0"/>
              <a:t>examples of promising state strategies and </a:t>
            </a:r>
            <a:r>
              <a:rPr lang="en-US" dirty="0" smtClean="0"/>
              <a:t>practices</a:t>
            </a:r>
          </a:p>
          <a:p>
            <a:r>
              <a:rPr lang="en-US" dirty="0" smtClean="0"/>
              <a:t>Products administrators can use </a:t>
            </a:r>
            <a:endParaRPr lang="en-US" dirty="0"/>
          </a:p>
        </p:txBody>
      </p:sp>
    </p:spTree>
    <p:extLst>
      <p:ext uri="{BB962C8B-B14F-4D97-AF65-F5344CB8AC3E}">
        <p14:creationId xmlns:p14="http://schemas.microsoft.com/office/powerpoint/2010/main" val="1750843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457200" y="646548"/>
            <a:ext cx="8229600" cy="361950"/>
          </a:xfrm>
        </p:spPr>
        <p:txBody>
          <a:bodyPr/>
          <a:lstStyle/>
          <a:p>
            <a:r>
              <a:rPr lang="en-US" sz="4800" dirty="0" smtClean="0"/>
              <a:t>Non-work is growing</a:t>
            </a:r>
            <a:br>
              <a:rPr lang="en-US" sz="4800" dirty="0" smtClean="0"/>
            </a:br>
            <a:r>
              <a:rPr lang="en-US" dirty="0" smtClean="0"/>
              <a:t>CRPs: 2002 to 2010</a:t>
            </a:r>
          </a:p>
        </p:txBody>
      </p:sp>
      <p:graphicFrame>
        <p:nvGraphicFramePr>
          <p:cNvPr id="6" name="Object 2" descr="Compares the percent participating in each service provided byy a commmunity rehabilitation provider in 2002-2003 to 2010&#10;Individual integrated jobs grew from 18% to 19%&#10;Facility based work decreased from 36% to 25.2%&#10;Non work services increased from 22% to 43%" title="Change in community provider service participation from 2002-2003 to 2010"/>
          <p:cNvGraphicFramePr>
            <a:graphicFrameLocks/>
          </p:cNvGraphicFramePr>
          <p:nvPr>
            <p:extLst>
              <p:ext uri="{D42A27DB-BD31-4B8C-83A1-F6EECF244321}">
                <p14:modId xmlns:p14="http://schemas.microsoft.com/office/powerpoint/2010/main" val="2681650262"/>
              </p:ext>
            </p:extLst>
          </p:nvPr>
        </p:nvGraphicFramePr>
        <p:xfrm>
          <a:off x="380999" y="1469851"/>
          <a:ext cx="8618489" cy="4782243"/>
        </p:xfrm>
        <a:graphic>
          <a:graphicData uri="http://schemas.openxmlformats.org/drawingml/2006/chart">
            <c:chart xmlns:c="http://schemas.openxmlformats.org/drawingml/2006/chart" xmlns:r="http://schemas.openxmlformats.org/officeDocument/2006/relationships" r:id="rId3"/>
          </a:graphicData>
        </a:graphic>
      </p:graphicFrame>
      <p:sp>
        <p:nvSpPr>
          <p:cNvPr id="35845" name="Rectangle 6"/>
          <p:cNvSpPr>
            <a:spLocks noChangeArrowheads="1"/>
          </p:cNvSpPr>
          <p:nvPr/>
        </p:nvSpPr>
        <p:spPr bwMode="auto">
          <a:xfrm>
            <a:off x="990600" y="6214234"/>
            <a:ext cx="5824449" cy="643766"/>
          </a:xfrm>
          <a:prstGeom prst="rect">
            <a:avLst/>
          </a:prstGeom>
          <a:noFill/>
          <a:ln w="12700">
            <a:noFill/>
            <a:miter lim="800000"/>
            <a:headEnd/>
            <a:tailEnd/>
          </a:ln>
        </p:spPr>
        <p:txBody>
          <a:bodyPr wrap="square" lIns="90487" tIns="44450" rIns="90487" bIns="44450">
            <a:prstTxWarp prst="textNoShape">
              <a:avLst/>
            </a:prstTxWarp>
            <a:spAutoFit/>
          </a:bodyPr>
          <a:lstStyle/>
          <a:p>
            <a:pPr>
              <a:spcBef>
                <a:spcPct val="50000"/>
              </a:spcBef>
            </a:pPr>
            <a:r>
              <a:rPr lang="en-US" sz="1800" b="0" u="none" dirty="0" smtClean="0">
                <a:solidFill>
                  <a:srgbClr val="000000"/>
                </a:solidFill>
                <a:latin typeface="Candara"/>
                <a:cs typeface="Candara"/>
              </a:rPr>
              <a:t>Source: 2010-2011 Survey of Community</a:t>
            </a:r>
            <a:br>
              <a:rPr lang="en-US" sz="1800" b="0" u="none" dirty="0" smtClean="0">
                <a:solidFill>
                  <a:srgbClr val="000000"/>
                </a:solidFill>
                <a:latin typeface="Candara"/>
                <a:cs typeface="Candara"/>
              </a:rPr>
            </a:br>
            <a:r>
              <a:rPr lang="en-US" sz="1800" b="0" u="none" dirty="0" smtClean="0">
                <a:solidFill>
                  <a:srgbClr val="000000"/>
                </a:solidFill>
                <a:latin typeface="Candara"/>
                <a:cs typeface="Candara"/>
              </a:rPr>
              <a:t>Rehabilitation Providers, ICI</a:t>
            </a:r>
            <a:endParaRPr lang="en-US" sz="1800" b="0" u="none" dirty="0">
              <a:solidFill>
                <a:srgbClr val="000000"/>
              </a:solidFill>
              <a:latin typeface="Candara"/>
              <a:cs typeface="Candara"/>
            </a:endParaRPr>
          </a:p>
        </p:txBody>
      </p:sp>
      <p:sp>
        <p:nvSpPr>
          <p:cNvPr id="2" name="Slide Number Placeholder 1"/>
          <p:cNvSpPr>
            <a:spLocks noGrp="1"/>
          </p:cNvSpPr>
          <p:nvPr>
            <p:ph type="sldNum" sz="quarter" idx="4294967295"/>
          </p:nvPr>
        </p:nvSpPr>
        <p:spPr>
          <a:xfrm>
            <a:off x="0" y="6515325"/>
            <a:ext cx="808239" cy="365125"/>
          </a:xfrm>
          <a:prstGeom prst="rect">
            <a:avLst/>
          </a:prstGeom>
        </p:spPr>
        <p:txBody>
          <a:bodyPr/>
          <a:lstStyle/>
          <a:p>
            <a:fld id="{915FAA45-AC5B-014B-9F74-53D558B73BE0}" type="slidenum">
              <a:rPr lang="en-US" smtClean="0"/>
              <a:pPr/>
              <a:t>4</a:t>
            </a:fld>
            <a:endParaRPr lang="en-US" dirty="0"/>
          </a:p>
        </p:txBody>
      </p:sp>
      <p:pic>
        <p:nvPicPr>
          <p:cNvPr id="7" name="Picture 6" descr="statedata just graphic.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6409685"/>
            <a:ext cx="609600" cy="448315"/>
          </a:xfrm>
          <a:prstGeom prst="rect">
            <a:avLst/>
          </a:prstGeom>
        </p:spPr>
      </p:pic>
    </p:spTree>
    <p:extLst>
      <p:ext uri="{BB962C8B-B14F-4D97-AF65-F5344CB8AC3E}">
        <p14:creationId xmlns:p14="http://schemas.microsoft.com/office/powerpoint/2010/main" val="3682685793"/>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Strand: State IDD agency policy and practices: 5 policy </a:t>
            </a:r>
            <a:r>
              <a:rPr lang="en-US" dirty="0" err="1" smtClean="0"/>
              <a:t>anayses</a:t>
            </a:r>
            <a:endParaRPr lang="en-US" dirty="0"/>
          </a:p>
        </p:txBody>
      </p:sp>
      <p:sp>
        <p:nvSpPr>
          <p:cNvPr id="3" name="Content Placeholder 2"/>
          <p:cNvSpPr>
            <a:spLocks noGrp="1"/>
          </p:cNvSpPr>
          <p:nvPr>
            <p:ph idx="1"/>
          </p:nvPr>
        </p:nvSpPr>
        <p:spPr>
          <a:xfrm>
            <a:off x="457200" y="1600200"/>
            <a:ext cx="8458200" cy="4525963"/>
          </a:xfrm>
        </p:spPr>
        <p:txBody>
          <a:bodyPr/>
          <a:lstStyle/>
          <a:p>
            <a:pPr marL="336550" lvl="1">
              <a:spcAft>
                <a:spcPts val="0"/>
              </a:spcAft>
            </a:pPr>
            <a:r>
              <a:rPr lang="en-US" dirty="0" smtClean="0"/>
              <a:t>Service definitions: Changing CMS rules and expectations on community and employment</a:t>
            </a:r>
          </a:p>
          <a:p>
            <a:pPr marL="336550" lvl="1">
              <a:spcAft>
                <a:spcPts val="0"/>
              </a:spcAft>
            </a:pPr>
            <a:r>
              <a:rPr lang="en-US" dirty="0" smtClean="0"/>
              <a:t>Case management guidelines and strategies</a:t>
            </a:r>
          </a:p>
          <a:p>
            <a:pPr marL="336550" lvl="1">
              <a:spcAft>
                <a:spcPts val="0"/>
              </a:spcAft>
            </a:pPr>
            <a:r>
              <a:rPr lang="en-US" dirty="0" smtClean="0"/>
              <a:t>Managing service quality and fading of supports</a:t>
            </a:r>
          </a:p>
          <a:p>
            <a:pPr marL="336550" lvl="1">
              <a:spcAft>
                <a:spcPts val="0"/>
              </a:spcAft>
            </a:pPr>
            <a:r>
              <a:rPr lang="en-US" dirty="0"/>
              <a:t>I</a:t>
            </a:r>
            <a:r>
              <a:rPr lang="en-US" dirty="0" smtClean="0"/>
              <a:t>nteragency collaboration with VR and Education</a:t>
            </a:r>
          </a:p>
          <a:p>
            <a:pPr marL="336550" lvl="1">
              <a:spcAft>
                <a:spcPts val="0"/>
              </a:spcAft>
            </a:pPr>
            <a:r>
              <a:rPr lang="en-US" dirty="0" smtClean="0"/>
              <a:t>Engaging individuals and families</a:t>
            </a:r>
            <a:endParaRPr lang="en-US" dirty="0"/>
          </a:p>
        </p:txBody>
      </p:sp>
    </p:spTree>
    <p:extLst>
      <p:ext uri="{BB962C8B-B14F-4D97-AF65-F5344CB8AC3E}">
        <p14:creationId xmlns:p14="http://schemas.microsoft.com/office/powerpoint/2010/main" val="2620688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Conversation </a:t>
            </a:r>
            <a:endParaRPr lang="en-US" dirty="0"/>
          </a:p>
        </p:txBody>
      </p:sp>
      <p:sp>
        <p:nvSpPr>
          <p:cNvPr id="3" name="Content Placeholder 2"/>
          <p:cNvSpPr>
            <a:spLocks noGrp="1"/>
          </p:cNvSpPr>
          <p:nvPr>
            <p:ph idx="1"/>
          </p:nvPr>
        </p:nvSpPr>
        <p:spPr/>
        <p:txBody>
          <a:bodyPr/>
          <a:lstStyle/>
          <a:p>
            <a:r>
              <a:rPr lang="en-US" dirty="0" smtClean="0"/>
              <a:t>What are the 3 most critical change priorities in your state?</a:t>
            </a:r>
          </a:p>
          <a:p>
            <a:pPr marL="0" indent="0">
              <a:buNone/>
            </a:pPr>
            <a:endParaRPr lang="en-US" dirty="0" smtClean="0"/>
          </a:p>
          <a:p>
            <a:endParaRPr lang="en-US" dirty="0"/>
          </a:p>
        </p:txBody>
      </p:sp>
    </p:spTree>
    <p:extLst>
      <p:ext uri="{BB962C8B-B14F-4D97-AF65-F5344CB8AC3E}">
        <p14:creationId xmlns:p14="http://schemas.microsoft.com/office/powerpoint/2010/main" val="914657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Bringing change to scale</a:t>
            </a:r>
            <a:endParaRPr lang="en-US" dirty="0"/>
          </a:p>
        </p:txBody>
      </p:sp>
      <p:sp>
        <p:nvSpPr>
          <p:cNvPr id="3" name="Content Placeholder 2"/>
          <p:cNvSpPr>
            <a:spLocks noGrp="1"/>
          </p:cNvSpPr>
          <p:nvPr>
            <p:ph idx="1"/>
          </p:nvPr>
        </p:nvSpPr>
        <p:spPr/>
        <p:txBody>
          <a:bodyPr/>
          <a:lstStyle/>
          <a:p>
            <a:r>
              <a:rPr lang="en-US" dirty="0" smtClean="0"/>
              <a:t>What is missing from this framework?</a:t>
            </a:r>
          </a:p>
          <a:p>
            <a:r>
              <a:rPr lang="en-US" dirty="0" smtClean="0"/>
              <a:t>How does your state connect policy to</a:t>
            </a:r>
          </a:p>
          <a:p>
            <a:pPr lvl="1"/>
            <a:r>
              <a:rPr lang="en-US" dirty="0" smtClean="0"/>
              <a:t> </a:t>
            </a:r>
            <a:r>
              <a:rPr lang="en-US" sz="3600" dirty="0" smtClean="0"/>
              <a:t>Individuals and families? </a:t>
            </a:r>
          </a:p>
          <a:p>
            <a:pPr lvl="1"/>
            <a:r>
              <a:rPr lang="en-US" sz="3600" dirty="0" smtClean="0"/>
              <a:t>Employment consultants?</a:t>
            </a:r>
          </a:p>
          <a:p>
            <a:r>
              <a:rPr lang="en-US" dirty="0" smtClean="0"/>
              <a:t>What coalitions exist in your state? Who owns the change process?</a:t>
            </a:r>
          </a:p>
          <a:p>
            <a:r>
              <a:rPr lang="en-US" dirty="0" smtClean="0"/>
              <a:t>Unanswered questions?</a:t>
            </a:r>
          </a:p>
        </p:txBody>
      </p:sp>
    </p:spTree>
    <p:extLst>
      <p:ext uri="{BB962C8B-B14F-4D97-AF65-F5344CB8AC3E}">
        <p14:creationId xmlns:p14="http://schemas.microsoft.com/office/powerpoint/2010/main" val="1631370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ThinkWork - RRTC.png" title="THinkWork logo"/>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599" y="914400"/>
            <a:ext cx="861023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90600" y="4114800"/>
            <a:ext cx="7255755" cy="923330"/>
          </a:xfrm>
          <a:prstGeom prst="rect">
            <a:avLst/>
          </a:prstGeom>
        </p:spPr>
        <p:txBody>
          <a:bodyPr wrap="none">
            <a:spAutoFit/>
          </a:bodyPr>
          <a:lstStyle/>
          <a:p>
            <a:pPr algn="ctr">
              <a:spcBef>
                <a:spcPct val="50000"/>
              </a:spcBef>
            </a:pPr>
            <a:r>
              <a:rPr lang="en-US" sz="5400" b="1" dirty="0" err="1" smtClean="0">
                <a:solidFill>
                  <a:srgbClr val="0C629F"/>
                </a:solidFill>
                <a:latin typeface="GothamHTF-Medium"/>
                <a:cs typeface="GothamHTF-Medium"/>
              </a:rPr>
              <a:t>www.Think</a:t>
            </a:r>
            <a:r>
              <a:rPr lang="en-US" sz="5400" b="1" dirty="0" err="1" smtClean="0">
                <a:solidFill>
                  <a:srgbClr val="4D8826"/>
                </a:solidFill>
                <a:latin typeface="GothamHTF-Medium"/>
                <a:cs typeface="GothamHTF-Medium"/>
              </a:rPr>
              <a:t>Work</a:t>
            </a:r>
            <a:r>
              <a:rPr lang="en-US" sz="5400" b="1" dirty="0" err="1" smtClean="0">
                <a:solidFill>
                  <a:srgbClr val="0C629F"/>
                </a:solidFill>
                <a:latin typeface="GothamHTF-Medium"/>
                <a:cs typeface="GothamHTF-Medium"/>
              </a:rPr>
              <a:t>.org</a:t>
            </a:r>
            <a:endParaRPr lang="en-US" sz="5400" b="1" dirty="0">
              <a:solidFill>
                <a:srgbClr val="0C629F"/>
              </a:solidFill>
              <a:latin typeface="GothamHTF-Medium"/>
              <a:cs typeface="GothamHTF-Medium"/>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228600" y="306630"/>
            <a:ext cx="8686800" cy="838200"/>
          </a:xfrm>
        </p:spPr>
        <p:txBody>
          <a:bodyPr/>
          <a:lstStyle/>
          <a:p>
            <a:pPr eaLnBrk="1" hangingPunct="1"/>
            <a:r>
              <a:rPr lang="en-US" sz="4400" dirty="0" smtClean="0"/>
              <a:t>Participation in integrated </a:t>
            </a:r>
            <a:br>
              <a:rPr lang="en-US" sz="4400" dirty="0" smtClean="0"/>
            </a:br>
            <a:r>
              <a:rPr lang="en-US" sz="4400" dirty="0" smtClean="0"/>
              <a:t>employment services varies widely</a:t>
            </a:r>
          </a:p>
        </p:txBody>
      </p:sp>
      <p:graphicFrame>
        <p:nvGraphicFramePr>
          <p:cNvPr id="5" name="Chart 5" descr="A graph shows the percent receiving an integrated employment service for each state.&#10;The states vary from 2% in integrated employment to 62% in integrated employment, with one state reporting 86% in integrated employment." title="Distribution of percent in state IDD agency  integrated employment services by state"/>
          <p:cNvGraphicFramePr>
            <a:graphicFrameLocks/>
          </p:cNvGraphicFramePr>
          <p:nvPr>
            <p:extLst>
              <p:ext uri="{D42A27DB-BD31-4B8C-83A1-F6EECF244321}">
                <p14:modId xmlns:p14="http://schemas.microsoft.com/office/powerpoint/2010/main" val="390872365"/>
              </p:ext>
            </p:extLst>
          </p:nvPr>
        </p:nvGraphicFramePr>
        <p:xfrm>
          <a:off x="304800" y="1602030"/>
          <a:ext cx="8382000" cy="39497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descr="statedata just graphic.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6409685"/>
            <a:ext cx="609600" cy="448315"/>
          </a:xfrm>
          <a:prstGeom prst="rect">
            <a:avLst/>
          </a:prstGeom>
        </p:spPr>
      </p:pic>
      <p:sp>
        <p:nvSpPr>
          <p:cNvPr id="8" name="Rectangle 7"/>
          <p:cNvSpPr>
            <a:spLocks noChangeArrowheads="1"/>
          </p:cNvSpPr>
          <p:nvPr/>
        </p:nvSpPr>
        <p:spPr bwMode="auto">
          <a:xfrm>
            <a:off x="914400" y="6400800"/>
            <a:ext cx="5181600" cy="366767"/>
          </a:xfrm>
          <a:prstGeom prst="rect">
            <a:avLst/>
          </a:prstGeom>
          <a:noFill/>
          <a:ln w="12700">
            <a:noFill/>
            <a:miter lim="800000"/>
            <a:headEnd/>
            <a:tailEnd/>
          </a:ln>
        </p:spPr>
        <p:txBody>
          <a:bodyPr wrap="square" lIns="90487" tIns="44450" rIns="90487" bIns="44450">
            <a:prstTxWarp prst="textNoShape">
              <a:avLst/>
            </a:prstTxWarp>
            <a:spAutoFit/>
          </a:bodyPr>
          <a:lstStyle/>
          <a:p>
            <a:pPr>
              <a:spcBef>
                <a:spcPct val="50000"/>
              </a:spcBef>
            </a:pPr>
            <a:r>
              <a:rPr lang="en-US" sz="1800" b="0" dirty="0" smtClean="0">
                <a:solidFill>
                  <a:srgbClr val="000000"/>
                </a:solidFill>
                <a:latin typeface="Candara"/>
                <a:ea typeface="ヒラギノ角ゴ Pro W3" charset="0"/>
                <a:cs typeface="Candara"/>
              </a:rPr>
              <a:t>Source: ICI National </a:t>
            </a:r>
            <a:r>
              <a:rPr lang="en-US" sz="1800" b="0" dirty="0">
                <a:solidFill>
                  <a:srgbClr val="000000"/>
                </a:solidFill>
                <a:latin typeface="Candara"/>
                <a:ea typeface="ヒラギノ角ゴ Pro W3" charset="0"/>
                <a:cs typeface="Candara"/>
              </a:rPr>
              <a:t>Survey of State </a:t>
            </a:r>
            <a:r>
              <a:rPr lang="en-US" sz="1800" b="0" dirty="0" smtClean="0">
                <a:solidFill>
                  <a:srgbClr val="000000"/>
                </a:solidFill>
                <a:latin typeface="Candara"/>
                <a:ea typeface="ヒラギノ角ゴ Pro W3" charset="0"/>
                <a:cs typeface="Candara"/>
              </a:rPr>
              <a:t>IDD Agencies</a:t>
            </a:r>
            <a:endParaRPr lang="en-US" sz="1800" b="0" dirty="0">
              <a:solidFill>
                <a:srgbClr val="000000"/>
              </a:solidFill>
              <a:latin typeface="Candara"/>
              <a:ea typeface="ヒラギノ角ゴ Pro W3" charset="0"/>
              <a:cs typeface="Candara"/>
            </a:endParaRPr>
          </a:p>
        </p:txBody>
      </p:sp>
    </p:spTree>
    <p:extLst>
      <p:ext uri="{BB962C8B-B14F-4D97-AF65-F5344CB8AC3E}">
        <p14:creationId xmlns:p14="http://schemas.microsoft.com/office/powerpoint/2010/main" val="2872925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0" name="Picture 2" descr="Employee working at a work station while his supervisor shows him something" title="Customized employment"/>
          <p:cNvPicPr>
            <a:picLocks noChangeAspect="1" noChangeArrowheads="1"/>
          </p:cNvPicPr>
          <p:nvPr/>
        </p:nvPicPr>
        <p:blipFill>
          <a:blip r:embed="rId3"/>
          <a:srcRect/>
          <a:stretch>
            <a:fillRect/>
          </a:stretch>
        </p:blipFill>
        <p:spPr bwMode="auto">
          <a:xfrm>
            <a:off x="-152400" y="0"/>
            <a:ext cx="10668000" cy="6889750"/>
          </a:xfrm>
          <a:prstGeom prst="rect">
            <a:avLst/>
          </a:prstGeom>
          <a:noFill/>
        </p:spPr>
      </p:pic>
    </p:spTree>
    <p:extLst>
      <p:ext uri="{BB962C8B-B14F-4D97-AF65-F5344CB8AC3E}">
        <p14:creationId xmlns:p14="http://schemas.microsoft.com/office/powerpoint/2010/main" val="2728964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6" name="Picture 2" descr="Self employed puppetteer  presents a show" title="Self employment"/>
          <p:cNvPicPr>
            <a:picLocks noGrp="1" noChangeAspect="1" noChangeArrowheads="1"/>
          </p:cNvPicPr>
          <p:nvPr>
            <p:ph idx="4294967295"/>
          </p:nvPr>
        </p:nvPicPr>
        <p:blipFill>
          <a:blip r:embed="rId3"/>
          <a:srcRect/>
          <a:stretch>
            <a:fillRect/>
          </a:stretch>
        </p:blipFill>
        <p:spPr>
          <a:xfrm>
            <a:off x="0" y="-749300"/>
            <a:ext cx="9144000" cy="9131300"/>
          </a:xfrm>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393606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m with a customer at Em's Coffee Shop in Independence Iowa" title="Self employment - business ownership"/>
          <p:cNvPicPr>
            <a:picLocks noChangeAspect="1"/>
          </p:cNvPicPr>
          <p:nvPr/>
        </p:nvPicPr>
        <p:blipFill>
          <a:blip r:embed="rId2" cstate="print"/>
          <a:stretch>
            <a:fillRect/>
          </a:stretch>
        </p:blipFill>
        <p:spPr>
          <a:xfrm>
            <a:off x="-249153" y="-672891"/>
            <a:ext cx="9429750" cy="7543800"/>
          </a:xfrm>
          <a:prstGeom prst="roundRect">
            <a:avLst>
              <a:gd name="adj" fmla="val 4167"/>
            </a:avLst>
          </a:prstGeom>
          <a:solidFill>
            <a:srgbClr val="FFFFFF"/>
          </a:solidFill>
          <a:ln w="76200" cap="sq">
            <a:solidFill>
              <a:schemeClr val="bg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descr="Em's coffee sh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657600"/>
            <a:ext cx="2638425" cy="3048000"/>
          </a:xfrm>
          <a:prstGeom prst="rect">
            <a:avLst/>
          </a:prstGeom>
        </p:spPr>
      </p:pic>
    </p:spTree>
    <p:extLst>
      <p:ext uri="{BB962C8B-B14F-4D97-AF65-F5344CB8AC3E}">
        <p14:creationId xmlns:p14="http://schemas.microsoft.com/office/powerpoint/2010/main" val="582518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457200" y="152400"/>
            <a:ext cx="8229600" cy="639763"/>
          </a:xfrm>
        </p:spPr>
        <p:txBody>
          <a:bodyPr/>
          <a:lstStyle/>
          <a:p>
            <a:pPr eaLnBrk="1" hangingPunct="1"/>
            <a:r>
              <a:rPr dirty="0">
                <a:latin typeface="Candara" charset="0"/>
              </a:rPr>
              <a:t>Holistic Perspective</a:t>
            </a:r>
          </a:p>
        </p:txBody>
      </p:sp>
      <p:grpSp>
        <p:nvGrpSpPr>
          <p:cNvPr id="21509" name="Group 18" descr="A picture of four priority focus areas for improving employment outcomes with individual employment outcomes at the center:&#10;1. Individuals and families&#10;2. Employment supports&#10;3. Community rehabilitation provider practices&#10;4. State policy and strategy&#10; " title="Holistic perspective on employment priorities"/>
          <p:cNvGrpSpPr>
            <a:grpSpLocks/>
          </p:cNvGrpSpPr>
          <p:nvPr/>
        </p:nvGrpSpPr>
        <p:grpSpPr bwMode="auto">
          <a:xfrm>
            <a:off x="1504950" y="1143000"/>
            <a:ext cx="6134100" cy="5029200"/>
            <a:chOff x="1505078" y="1066800"/>
            <a:chExt cx="6133844" cy="5029200"/>
          </a:xfrm>
        </p:grpSpPr>
        <p:sp>
          <p:nvSpPr>
            <p:cNvPr id="21510" name="Oval 19"/>
            <p:cNvSpPr>
              <a:spLocks noChangeArrowheads="1"/>
            </p:cNvSpPr>
            <p:nvPr/>
          </p:nvSpPr>
          <p:spPr bwMode="auto">
            <a:xfrm>
              <a:off x="1505078" y="1066800"/>
              <a:ext cx="3340717" cy="3340717"/>
            </a:xfrm>
            <a:prstGeom prst="ellipse">
              <a:avLst/>
            </a:prstGeom>
            <a:solidFill>
              <a:schemeClr val="bg1"/>
            </a:solidFill>
            <a:ln w="12700">
              <a:solidFill>
                <a:schemeClr val="tx1"/>
              </a:solidFill>
              <a:round/>
              <a:headEnd/>
              <a:tailEnd/>
            </a:ln>
          </p:spPr>
          <p:txBody>
            <a:bodyPr/>
            <a:lstStyle/>
            <a:p>
              <a:pPr eaLnBrk="0" hangingPunct="0"/>
              <a:endParaRPr lang="en-US" b="1">
                <a:solidFill>
                  <a:schemeClr val="bg1"/>
                </a:solidFill>
                <a:latin typeface="Times" charset="0"/>
              </a:endParaRPr>
            </a:p>
          </p:txBody>
        </p:sp>
        <p:sp>
          <p:nvSpPr>
            <p:cNvPr id="21511" name="Oval 20"/>
            <p:cNvSpPr>
              <a:spLocks noChangeArrowheads="1"/>
            </p:cNvSpPr>
            <p:nvPr/>
          </p:nvSpPr>
          <p:spPr bwMode="auto">
            <a:xfrm>
              <a:off x="4298205" y="1066800"/>
              <a:ext cx="3340717" cy="3340717"/>
            </a:xfrm>
            <a:prstGeom prst="ellipse">
              <a:avLst/>
            </a:prstGeom>
            <a:solidFill>
              <a:schemeClr val="bg1"/>
            </a:solidFill>
            <a:ln w="12700">
              <a:solidFill>
                <a:schemeClr val="tx1"/>
              </a:solidFill>
              <a:round/>
              <a:headEnd/>
              <a:tailEnd/>
            </a:ln>
          </p:spPr>
          <p:txBody>
            <a:bodyPr/>
            <a:lstStyle/>
            <a:p>
              <a:pPr eaLnBrk="0" hangingPunct="0"/>
              <a:endParaRPr lang="en-US" b="1">
                <a:solidFill>
                  <a:schemeClr val="bg1"/>
                </a:solidFill>
                <a:latin typeface="Times" charset="0"/>
              </a:endParaRPr>
            </a:p>
          </p:txBody>
        </p:sp>
        <p:sp>
          <p:nvSpPr>
            <p:cNvPr id="21512" name="Oval 21"/>
            <p:cNvSpPr>
              <a:spLocks noChangeArrowheads="1"/>
            </p:cNvSpPr>
            <p:nvPr/>
          </p:nvSpPr>
          <p:spPr bwMode="auto">
            <a:xfrm>
              <a:off x="4298205" y="2755283"/>
              <a:ext cx="3340717" cy="3340717"/>
            </a:xfrm>
            <a:prstGeom prst="ellipse">
              <a:avLst/>
            </a:prstGeom>
            <a:solidFill>
              <a:schemeClr val="bg1"/>
            </a:solidFill>
            <a:ln w="12700">
              <a:solidFill>
                <a:schemeClr val="tx1"/>
              </a:solidFill>
              <a:round/>
              <a:headEnd/>
              <a:tailEnd/>
            </a:ln>
          </p:spPr>
          <p:txBody>
            <a:bodyPr/>
            <a:lstStyle/>
            <a:p>
              <a:pPr eaLnBrk="0" hangingPunct="0"/>
              <a:endParaRPr lang="en-US" b="1">
                <a:solidFill>
                  <a:schemeClr val="bg1"/>
                </a:solidFill>
                <a:latin typeface="Times" charset="0"/>
              </a:endParaRPr>
            </a:p>
          </p:txBody>
        </p:sp>
        <p:sp>
          <p:nvSpPr>
            <p:cNvPr id="21513" name="Oval 22"/>
            <p:cNvSpPr>
              <a:spLocks noChangeArrowheads="1"/>
            </p:cNvSpPr>
            <p:nvPr/>
          </p:nvSpPr>
          <p:spPr bwMode="auto">
            <a:xfrm>
              <a:off x="1532457" y="2755283"/>
              <a:ext cx="3340717" cy="3340717"/>
            </a:xfrm>
            <a:prstGeom prst="ellipse">
              <a:avLst/>
            </a:prstGeom>
            <a:solidFill>
              <a:schemeClr val="bg1"/>
            </a:solidFill>
            <a:ln w="12700">
              <a:solidFill>
                <a:schemeClr val="tx1"/>
              </a:solidFill>
              <a:round/>
              <a:headEnd/>
              <a:tailEnd/>
            </a:ln>
          </p:spPr>
          <p:txBody>
            <a:bodyPr/>
            <a:lstStyle/>
            <a:p>
              <a:pPr eaLnBrk="0" hangingPunct="0"/>
              <a:endParaRPr lang="en-US" b="1">
                <a:solidFill>
                  <a:schemeClr val="bg1"/>
                </a:solidFill>
                <a:latin typeface="Times" charset="0"/>
              </a:endParaRPr>
            </a:p>
          </p:txBody>
        </p:sp>
        <p:sp>
          <p:nvSpPr>
            <p:cNvPr id="21514" name="Rectangle 23"/>
            <p:cNvSpPr>
              <a:spLocks noChangeArrowheads="1"/>
            </p:cNvSpPr>
            <p:nvPr/>
          </p:nvSpPr>
          <p:spPr bwMode="auto">
            <a:xfrm>
              <a:off x="4800590" y="4362548"/>
              <a:ext cx="2362101" cy="8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txBody>
            <a:bodyPr lIns="0" rIns="0"/>
            <a:lstStyle/>
            <a:p>
              <a:pPr algn="ctr" eaLnBrk="0" hangingPunct="0"/>
              <a:r>
                <a:rPr lang="en-US" sz="2800" b="1" dirty="0">
                  <a:solidFill>
                    <a:srgbClr val="4D8826"/>
                  </a:solidFill>
                  <a:latin typeface="Helvetica" charset="0"/>
                  <a:cs typeface="Helvetica" charset="0"/>
                </a:rPr>
                <a:t>State Policy &amp; Strategy</a:t>
              </a:r>
            </a:p>
          </p:txBody>
        </p:sp>
        <p:sp>
          <p:nvSpPr>
            <p:cNvPr id="21515" name="Rectangle 24"/>
            <p:cNvSpPr>
              <a:spLocks noChangeArrowheads="1"/>
            </p:cNvSpPr>
            <p:nvPr/>
          </p:nvSpPr>
          <p:spPr bwMode="auto">
            <a:xfrm>
              <a:off x="1905111" y="4114800"/>
              <a:ext cx="2590691" cy="1396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txBody>
            <a:bodyPr lIns="0" rIns="0"/>
            <a:lstStyle/>
            <a:p>
              <a:pPr algn="ctr" eaLnBrk="0" hangingPunct="0"/>
              <a:r>
                <a:rPr lang="en-US" sz="2800" b="1" dirty="0">
                  <a:solidFill>
                    <a:srgbClr val="4D8826"/>
                  </a:solidFill>
                  <a:latin typeface="Helvetica" charset="0"/>
                  <a:cs typeface="Helvetica" charset="0"/>
                </a:rPr>
                <a:t>Community Rehabilitation Provider Practices</a:t>
              </a:r>
            </a:p>
          </p:txBody>
        </p:sp>
        <p:sp>
          <p:nvSpPr>
            <p:cNvPr id="21516" name="Rectangle 25"/>
            <p:cNvSpPr>
              <a:spLocks noChangeArrowheads="1"/>
            </p:cNvSpPr>
            <p:nvPr/>
          </p:nvSpPr>
          <p:spPr bwMode="auto">
            <a:xfrm>
              <a:off x="1981308" y="1551101"/>
              <a:ext cx="2362100" cy="1344499"/>
            </a:xfrm>
            <a:prstGeom prst="rect">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lIns="0" rIns="0"/>
            <a:lstStyle/>
            <a:p>
              <a:pPr algn="ctr" eaLnBrk="0" hangingPunct="0"/>
              <a:r>
                <a:rPr lang="en-US" sz="2800" b="1" dirty="0">
                  <a:solidFill>
                    <a:srgbClr val="4D8826"/>
                  </a:solidFill>
                  <a:latin typeface="Helvetica" charset="0"/>
                  <a:cs typeface="Helvetica" charset="0"/>
                </a:rPr>
                <a:t>Individuals &amp; Families</a:t>
              </a:r>
            </a:p>
          </p:txBody>
        </p:sp>
        <p:sp>
          <p:nvSpPr>
            <p:cNvPr id="21517" name="Rectangle 26"/>
            <p:cNvSpPr>
              <a:spLocks noChangeArrowheads="1"/>
            </p:cNvSpPr>
            <p:nvPr/>
          </p:nvSpPr>
          <p:spPr bwMode="auto">
            <a:xfrm>
              <a:off x="4800590" y="1551101"/>
              <a:ext cx="2362101" cy="1344499"/>
            </a:xfrm>
            <a:prstGeom prst="rect">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lIns="0" rIns="0"/>
            <a:lstStyle/>
            <a:p>
              <a:pPr algn="ctr" eaLnBrk="0" hangingPunct="0"/>
              <a:r>
                <a:rPr lang="en-US" sz="2800" b="1" dirty="0">
                  <a:solidFill>
                    <a:srgbClr val="4D8826"/>
                  </a:solidFill>
                  <a:latin typeface="Helvetica" charset="0"/>
                  <a:cs typeface="Helvetica" charset="0"/>
                </a:rPr>
                <a:t>Employment Supports</a:t>
              </a:r>
            </a:p>
          </p:txBody>
        </p:sp>
        <p:sp>
          <p:nvSpPr>
            <p:cNvPr id="28" name="Rounded Rectangle 27"/>
            <p:cNvSpPr/>
            <p:nvPr/>
          </p:nvSpPr>
          <p:spPr bwMode="auto">
            <a:xfrm>
              <a:off x="2655968" y="2854325"/>
              <a:ext cx="4190825" cy="1338263"/>
            </a:xfrm>
            <a:prstGeom prst="roundRect">
              <a:avLst/>
            </a:prstGeom>
            <a:gradFill flip="none" rotWithShape="1">
              <a:gsLst>
                <a:gs pos="0">
                  <a:schemeClr val="accent1">
                    <a:lumMod val="40000"/>
                    <a:lumOff val="60000"/>
                  </a:schemeClr>
                </a:gs>
                <a:gs pos="100000">
                  <a:srgbClr val="FFFFFF"/>
                </a:gs>
              </a:gsLst>
              <a:lin ang="0" scaled="1"/>
              <a:tileRect/>
            </a:gradFill>
            <a:ln w="12700" cap="flat" cmpd="sng" algn="ctr">
              <a:solidFill>
                <a:schemeClr val="tx1"/>
              </a:solidFill>
              <a:prstDash val="solid"/>
              <a:round/>
              <a:headEnd type="none" w="med" len="med"/>
              <a:tailEnd type="none" w="med" len="med"/>
            </a:ln>
            <a:effectLst/>
          </p:spPr>
          <p:txBody>
            <a:bodyPr anchor="ctr"/>
            <a:lstStyle/>
            <a:p>
              <a:pPr algn="ctr" eaLnBrk="0" hangingPunct="0">
                <a:defRPr/>
              </a:pPr>
              <a:r>
                <a:rPr lang="en-US" sz="2800" b="1" dirty="0">
                  <a:solidFill>
                    <a:srgbClr val="000000"/>
                  </a:solidFill>
                  <a:latin typeface="Helvetica"/>
                  <a:cs typeface="Helvetica"/>
                </a:rPr>
                <a:t>Individual </a:t>
              </a:r>
              <a:br>
                <a:rPr lang="en-US" sz="2800" b="1" dirty="0">
                  <a:solidFill>
                    <a:srgbClr val="000000"/>
                  </a:solidFill>
                  <a:latin typeface="Helvetica"/>
                  <a:cs typeface="Helvetica"/>
                </a:rPr>
              </a:br>
              <a:r>
                <a:rPr lang="en-US" sz="2800" b="1" dirty="0">
                  <a:solidFill>
                    <a:srgbClr val="000000"/>
                  </a:solidFill>
                  <a:latin typeface="Helvetica"/>
                  <a:cs typeface="Helvetica"/>
                </a:rPr>
                <a:t>Employment Outcomes</a:t>
              </a:r>
            </a:p>
          </p:txBody>
        </p:sp>
      </p:grpSp>
    </p:spTree>
    <p:extLst>
      <p:ext uri="{BB962C8B-B14F-4D97-AF65-F5344CB8AC3E}">
        <p14:creationId xmlns:p14="http://schemas.microsoft.com/office/powerpoint/2010/main" val="3853106234"/>
      </p:ext>
    </p:extLst>
  </p:cSld>
  <p:clrMapOvr>
    <a:masterClrMapping/>
  </p:clrMapOvr>
  <p:transition xmlns:p14="http://schemas.microsoft.com/office/powerpoint/2010/main" spd="slow"/>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Title&amp;quot;&quot;/&gt;&lt;property id=&quot;20307&quot; value=&quot;256&quot;/&gt;&lt;/object&gt;&lt;object type=&quot;3&quot; unique_id=&quot;10005&quot;&gt;&lt;property id=&quot;20148&quot; value=&quot;5&quot;/&gt;&lt;property id=&quot;20300&quot; value=&quot;Slide 2&quot;/&gt;&lt;property id=&quot;20307&quot; value=&quot;257&quot;/&gt;&lt;/object&gt;&lt;/object&gt;&lt;/object&gt;&lt;/database&gt;"/>
</p:tagLst>
</file>

<file path=ppt/theme/theme1.xml><?xml version="1.0" encoding="utf-8"?>
<a:theme xmlns:a="http://schemas.openxmlformats.org/drawingml/2006/main" name="Alaska MH Trust Core team 042114rev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NASDDDS 11-07 Butterworth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ASDDDS 11-07 Butterworth">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NASDDDS 11-07 Butterworth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ASDDDS 11-07 Butterworth">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Ripple 3">
    <a:dk1>
      <a:srgbClr val="008AE8"/>
    </a:dk1>
    <a:lt1>
      <a:srgbClr val="FFFFFF"/>
    </a:lt1>
    <a:dk2>
      <a:srgbClr val="0068AE"/>
    </a:dk2>
    <a:lt2>
      <a:srgbClr val="CCECFF"/>
    </a:lt2>
    <a:accent1>
      <a:srgbClr val="009999"/>
    </a:accent1>
    <a:accent2>
      <a:srgbClr val="0088E4"/>
    </a:accent2>
    <a:accent3>
      <a:srgbClr val="AAB9D3"/>
    </a:accent3>
    <a:accent4>
      <a:srgbClr val="DADADA"/>
    </a:accent4>
    <a:accent5>
      <a:srgbClr val="AACACA"/>
    </a:accent5>
    <a:accent6>
      <a:srgbClr val="007BCF"/>
    </a:accent6>
    <a:hlink>
      <a:srgbClr val="99FF99"/>
    </a:hlink>
    <a:folHlink>
      <a:srgbClr val="AFE1FF"/>
    </a:folHlink>
  </a:clrScheme>
  <a:fontScheme name="Ripp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Alaska MH Trust Core team 042114rev3.pptx</Template>
  <TotalTime>42095</TotalTime>
  <Words>1515</Words>
  <Application>Microsoft Macintosh PowerPoint</Application>
  <PresentationFormat>On-screen Show (4:3)</PresentationFormat>
  <Paragraphs>286</Paragraphs>
  <Slides>43</Slides>
  <Notes>20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Alaska MH Trust Core team 042114rev3</vt:lpstr>
      <vt:lpstr> Bringing employment first to scale Integrating the evidence for a comprehensive model for change</vt:lpstr>
      <vt:lpstr>PowerPoint Presentation</vt:lpstr>
      <vt:lpstr>Employment and Day Supports IDD Agencies: Nation</vt:lpstr>
      <vt:lpstr>Non-work is growing CRPs: 2002 to 2010</vt:lpstr>
      <vt:lpstr>Participation in integrated  employment services varies widely</vt:lpstr>
      <vt:lpstr>PowerPoint Presentation</vt:lpstr>
      <vt:lpstr>PowerPoint Presentation</vt:lpstr>
      <vt:lpstr>PowerPoint Presentation</vt:lpstr>
      <vt:lpstr>Holistic Perspective</vt:lpstr>
      <vt:lpstr>Holistic Perspective</vt:lpstr>
      <vt:lpstr>Collaborative Design</vt:lpstr>
      <vt:lpstr>ICI Affiliated Projects</vt:lpstr>
      <vt:lpstr>Strand 1: Individual and family engagement</vt:lpstr>
      <vt:lpstr>What we know</vt:lpstr>
      <vt:lpstr>Strand 1•Individuals and Families</vt:lpstr>
      <vt:lpstr>Approach</vt:lpstr>
      <vt:lpstr>Community Conversation</vt:lpstr>
      <vt:lpstr>PowerPoint Presentation</vt:lpstr>
      <vt:lpstr>What we know</vt:lpstr>
      <vt:lpstr>…for example</vt:lpstr>
      <vt:lpstr>…for example</vt:lpstr>
      <vt:lpstr>Multi – element interventions improve outcomes </vt:lpstr>
      <vt:lpstr>Challenges</vt:lpstr>
      <vt:lpstr>Strand 2 • Employment Supports</vt:lpstr>
      <vt:lpstr>What’s the big goal</vt:lpstr>
      <vt:lpstr>Approach</vt:lpstr>
      <vt:lpstr>PowerPoint Presentation</vt:lpstr>
      <vt:lpstr>Activity Log for Smart Phone </vt:lpstr>
      <vt:lpstr>Community conversation</vt:lpstr>
      <vt:lpstr>Strand 3 • Community Rehabilitation Providers</vt:lpstr>
      <vt:lpstr>Strand 4: Aligning policy and practice at the state level across agencies</vt:lpstr>
      <vt:lpstr>What we know</vt:lpstr>
      <vt:lpstr>What we know</vt:lpstr>
      <vt:lpstr>High-Performing Framework</vt:lpstr>
      <vt:lpstr>Strand 4 • State Policy and Practice</vt:lpstr>
      <vt:lpstr>Approach</vt:lpstr>
      <vt:lpstr>Policy Strand: Systems outcomes and characteristics</vt:lpstr>
      <vt:lpstr>Policy Strand: Secondary Analysis</vt:lpstr>
      <vt:lpstr>Policy Strand: Policy analyses </vt:lpstr>
      <vt:lpstr>Policy Strand: State IDD agency policy and practices: 5 policy anayses</vt:lpstr>
      <vt:lpstr>Community Conversation </vt:lpstr>
      <vt:lpstr>Bringing change to scale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are talking about a new business model?</dc:title>
  <dc:creator>Suzzanne Freeze</dc:creator>
  <cp:lastModifiedBy>John Butterworth</cp:lastModifiedBy>
  <cp:revision>352</cp:revision>
  <cp:lastPrinted>2015-06-24T02:28:40Z</cp:lastPrinted>
  <dcterms:created xsi:type="dcterms:W3CDTF">2007-01-30T22:38:29Z</dcterms:created>
  <dcterms:modified xsi:type="dcterms:W3CDTF">2015-06-24T02:35:33Z</dcterms:modified>
</cp:coreProperties>
</file>